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1"/>
  </p:notesMasterIdLst>
  <p:handoutMasterIdLst>
    <p:handoutMasterId r:id="rId42"/>
  </p:handoutMasterIdLst>
  <p:sldIdLst>
    <p:sldId id="256" r:id="rId2"/>
    <p:sldId id="306" r:id="rId3"/>
    <p:sldId id="307" r:id="rId4"/>
    <p:sldId id="308" r:id="rId5"/>
    <p:sldId id="309" r:id="rId6"/>
    <p:sldId id="310" r:id="rId7"/>
    <p:sldId id="311" r:id="rId8"/>
    <p:sldId id="312" r:id="rId9"/>
    <p:sldId id="313" r:id="rId10"/>
    <p:sldId id="315" r:id="rId11"/>
    <p:sldId id="316" r:id="rId12"/>
    <p:sldId id="317" r:id="rId13"/>
    <p:sldId id="318" r:id="rId14"/>
    <p:sldId id="319" r:id="rId15"/>
    <p:sldId id="320" r:id="rId16"/>
    <p:sldId id="321" r:id="rId17"/>
    <p:sldId id="322" r:id="rId18"/>
    <p:sldId id="323" r:id="rId19"/>
    <p:sldId id="274" r:id="rId20"/>
    <p:sldId id="275" r:id="rId21"/>
    <p:sldId id="276" r:id="rId22"/>
    <p:sldId id="277" r:id="rId23"/>
    <p:sldId id="278" r:id="rId24"/>
    <p:sldId id="279" r:id="rId25"/>
    <p:sldId id="280" r:id="rId26"/>
    <p:sldId id="281" r:id="rId27"/>
    <p:sldId id="282" r:id="rId28"/>
    <p:sldId id="287" r:id="rId29"/>
    <p:sldId id="288" r:id="rId30"/>
    <p:sldId id="283" r:id="rId31"/>
    <p:sldId id="284" r:id="rId32"/>
    <p:sldId id="285" r:id="rId33"/>
    <p:sldId id="286" r:id="rId34"/>
    <p:sldId id="289" r:id="rId35"/>
    <p:sldId id="303" r:id="rId36"/>
    <p:sldId id="304" r:id="rId37"/>
    <p:sldId id="325" r:id="rId38"/>
    <p:sldId id="294" r:id="rId39"/>
    <p:sldId id="295" r:id="rId40"/>
  </p:sldIdLst>
  <p:sldSz cx="9144000" cy="6858000" type="screen4x3"/>
  <p:notesSz cx="6858000" cy="9144000"/>
  <p:defaultTextStyle>
    <a:defPPr>
      <a:defRPr lang="en-GB"/>
    </a:defPPr>
    <a:lvl1pPr algn="l" defTabSz="449263" rtl="0" eaLnBrk="0" fontAlgn="base" hangingPunct="0">
      <a:spcBef>
        <a:spcPct val="0"/>
      </a:spcBef>
      <a:spcAft>
        <a:spcPct val="0"/>
      </a:spcAft>
      <a:defRPr sz="1400" kern="1200">
        <a:solidFill>
          <a:schemeClr val="bg1"/>
        </a:solidFill>
        <a:latin typeface="Euphemia UCAS" charset="0"/>
        <a:ea typeface="+mn-ea"/>
        <a:cs typeface="Euphemia UCAS" charset="0"/>
      </a:defRPr>
    </a:lvl1pPr>
    <a:lvl2pPr marL="742950" indent="-285750" algn="l" defTabSz="449263" rtl="0" eaLnBrk="0" fontAlgn="base" hangingPunct="0">
      <a:spcBef>
        <a:spcPct val="0"/>
      </a:spcBef>
      <a:spcAft>
        <a:spcPct val="0"/>
      </a:spcAft>
      <a:defRPr sz="1400" kern="1200">
        <a:solidFill>
          <a:schemeClr val="bg1"/>
        </a:solidFill>
        <a:latin typeface="Euphemia UCAS" charset="0"/>
        <a:ea typeface="+mn-ea"/>
        <a:cs typeface="Euphemia UCAS" charset="0"/>
      </a:defRPr>
    </a:lvl2pPr>
    <a:lvl3pPr marL="1143000" indent="-228600" algn="l" defTabSz="449263" rtl="0" eaLnBrk="0" fontAlgn="base" hangingPunct="0">
      <a:spcBef>
        <a:spcPct val="0"/>
      </a:spcBef>
      <a:spcAft>
        <a:spcPct val="0"/>
      </a:spcAft>
      <a:defRPr sz="1400" kern="1200">
        <a:solidFill>
          <a:schemeClr val="bg1"/>
        </a:solidFill>
        <a:latin typeface="Euphemia UCAS" charset="0"/>
        <a:ea typeface="+mn-ea"/>
        <a:cs typeface="Euphemia UCAS" charset="0"/>
      </a:defRPr>
    </a:lvl3pPr>
    <a:lvl4pPr marL="1600200" indent="-228600" algn="l" defTabSz="449263" rtl="0" eaLnBrk="0" fontAlgn="base" hangingPunct="0">
      <a:spcBef>
        <a:spcPct val="0"/>
      </a:spcBef>
      <a:spcAft>
        <a:spcPct val="0"/>
      </a:spcAft>
      <a:defRPr sz="1400" kern="1200">
        <a:solidFill>
          <a:schemeClr val="bg1"/>
        </a:solidFill>
        <a:latin typeface="Euphemia UCAS" charset="0"/>
        <a:ea typeface="+mn-ea"/>
        <a:cs typeface="Euphemia UCAS" charset="0"/>
      </a:defRPr>
    </a:lvl4pPr>
    <a:lvl5pPr marL="2057400" indent="-228600" algn="l" defTabSz="449263" rtl="0" eaLnBrk="0" fontAlgn="base" hangingPunct="0">
      <a:spcBef>
        <a:spcPct val="0"/>
      </a:spcBef>
      <a:spcAft>
        <a:spcPct val="0"/>
      </a:spcAft>
      <a:defRPr sz="1400" kern="1200">
        <a:solidFill>
          <a:schemeClr val="bg1"/>
        </a:solidFill>
        <a:latin typeface="Euphemia UCAS" charset="0"/>
        <a:ea typeface="+mn-ea"/>
        <a:cs typeface="Euphemia UCAS" charset="0"/>
      </a:defRPr>
    </a:lvl5pPr>
    <a:lvl6pPr marL="2286000" algn="l" defTabSz="914400" rtl="0" eaLnBrk="1" latinLnBrk="0" hangingPunct="1">
      <a:defRPr sz="1400" kern="1200">
        <a:solidFill>
          <a:schemeClr val="bg1"/>
        </a:solidFill>
        <a:latin typeface="Euphemia UCAS" charset="0"/>
        <a:ea typeface="+mn-ea"/>
        <a:cs typeface="Euphemia UCAS" charset="0"/>
      </a:defRPr>
    </a:lvl6pPr>
    <a:lvl7pPr marL="2743200" algn="l" defTabSz="914400" rtl="0" eaLnBrk="1" latinLnBrk="0" hangingPunct="1">
      <a:defRPr sz="1400" kern="1200">
        <a:solidFill>
          <a:schemeClr val="bg1"/>
        </a:solidFill>
        <a:latin typeface="Euphemia UCAS" charset="0"/>
        <a:ea typeface="+mn-ea"/>
        <a:cs typeface="Euphemia UCAS" charset="0"/>
      </a:defRPr>
    </a:lvl7pPr>
    <a:lvl8pPr marL="3200400" algn="l" defTabSz="914400" rtl="0" eaLnBrk="1" latinLnBrk="0" hangingPunct="1">
      <a:defRPr sz="1400" kern="1200">
        <a:solidFill>
          <a:schemeClr val="bg1"/>
        </a:solidFill>
        <a:latin typeface="Euphemia UCAS" charset="0"/>
        <a:ea typeface="+mn-ea"/>
        <a:cs typeface="Euphemia UCAS" charset="0"/>
      </a:defRPr>
    </a:lvl8pPr>
    <a:lvl9pPr marL="3657600" algn="l" defTabSz="914400" rtl="0" eaLnBrk="1" latinLnBrk="0" hangingPunct="1">
      <a:defRPr sz="1400" kern="1200">
        <a:solidFill>
          <a:schemeClr val="bg1"/>
        </a:solidFill>
        <a:latin typeface="Euphemia UCAS" charset="0"/>
        <a:ea typeface="+mn-ea"/>
        <a:cs typeface="Euphemia UCAS"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BCBCB"/>
    <a:srgbClr val="E7E7E7"/>
    <a:srgbClr val="2D5E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48" autoAdjust="0"/>
    <p:restoredTop sz="93675" autoAdjust="0"/>
  </p:normalViewPr>
  <p:slideViewPr>
    <p:cSldViewPr showGuides="1">
      <p:cViewPr varScale="1">
        <p:scale>
          <a:sx n="122" d="100"/>
          <a:sy n="122" d="100"/>
        </p:scale>
        <p:origin x="2304" y="200"/>
      </p:cViewPr>
      <p:guideLst>
        <p:guide orient="horz" pos="2160"/>
        <p:guide pos="2880"/>
      </p:guideLst>
    </p:cSldViewPr>
  </p:slideViewPr>
  <p:outlineViewPr>
    <p:cViewPr varScale="1">
      <p:scale>
        <a:sx n="170" d="200"/>
        <a:sy n="170" d="200"/>
      </p:scale>
      <p:origin x="0" y="0"/>
    </p:cViewPr>
  </p:outlineViewPr>
  <p:notesTextViewPr>
    <p:cViewPr>
      <p:scale>
        <a:sx n="66" d="100"/>
        <a:sy n="66" d="100"/>
      </p:scale>
      <p:origin x="0" y="0"/>
    </p:cViewPr>
  </p:notesTextViewPr>
  <p:notesViewPr>
    <p:cSldViewPr showGuides="1">
      <p:cViewPr varScale="1">
        <p:scale>
          <a:sx n="55" d="100"/>
          <a:sy n="55" d="100"/>
        </p:scale>
        <p:origin x="202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F88FAA4E-8858-41FE-9E97-D42E63F34DA0}"/>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a:defRPr sz="1200">
                <a:ea typeface="Euphemia UCAS" charset="0"/>
              </a:defRPr>
            </a:lvl1pPr>
          </a:lstStyle>
          <a:p>
            <a:pPr>
              <a:defRPr/>
            </a:pPr>
            <a:endParaRPr lang="en-US" altLang="de-DE"/>
          </a:p>
        </p:txBody>
      </p:sp>
      <p:sp>
        <p:nvSpPr>
          <p:cNvPr id="3" name="Datumsplatzhalter 2">
            <a:extLst>
              <a:ext uri="{FF2B5EF4-FFF2-40B4-BE49-F238E27FC236}">
                <a16:creationId xmlns:a16="http://schemas.microsoft.com/office/drawing/2014/main" id="{271E62BA-DC27-41D9-8FB8-8D151FE48D25}"/>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ea typeface="Euphemia UCAS" charset="0"/>
              </a:defRPr>
            </a:lvl1pPr>
          </a:lstStyle>
          <a:p>
            <a:pPr>
              <a:defRPr/>
            </a:pPr>
            <a:fld id="{77599DE8-FCEA-4224-BB35-7823EE313F28}" type="datetimeFigureOut">
              <a:rPr lang="en-US" altLang="de-DE"/>
              <a:pPr>
                <a:defRPr/>
              </a:pPr>
              <a:t>5/6/19</a:t>
            </a:fld>
            <a:endParaRPr lang="en-US" altLang="de-DE"/>
          </a:p>
        </p:txBody>
      </p:sp>
      <p:sp>
        <p:nvSpPr>
          <p:cNvPr id="4" name="Fußzeilenplatzhalter 3">
            <a:extLst>
              <a:ext uri="{FF2B5EF4-FFF2-40B4-BE49-F238E27FC236}">
                <a16:creationId xmlns:a16="http://schemas.microsoft.com/office/drawing/2014/main" id="{078C6EBE-6610-4B14-86BD-A3BEDA33ABCD}"/>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a:defRPr sz="1200">
                <a:ea typeface="Euphemia UCAS" charset="0"/>
              </a:defRPr>
            </a:lvl1pPr>
          </a:lstStyle>
          <a:p>
            <a:pPr>
              <a:defRPr/>
            </a:pPr>
            <a:endParaRPr lang="en-US" altLang="de-DE"/>
          </a:p>
        </p:txBody>
      </p:sp>
      <p:sp>
        <p:nvSpPr>
          <p:cNvPr id="5" name="Foliennummernplatzhalter 4">
            <a:extLst>
              <a:ext uri="{FF2B5EF4-FFF2-40B4-BE49-F238E27FC236}">
                <a16:creationId xmlns:a16="http://schemas.microsoft.com/office/drawing/2014/main" id="{6A9D7FBE-6A60-4F64-BB7E-210DADDB4FD3}"/>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8F59D0F-5C36-4D7E-A035-452B9454914E}" type="slidenum">
              <a:rPr lang="en-US" altLang="de-DE"/>
              <a:pPr/>
              <a:t>‹#›</a:t>
            </a:fld>
            <a:endParaRPr lang="en-US"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AutoShape 1">
            <a:extLst>
              <a:ext uri="{FF2B5EF4-FFF2-40B4-BE49-F238E27FC236}">
                <a16:creationId xmlns:a16="http://schemas.microsoft.com/office/drawing/2014/main" id="{47CB2EC4-B561-4350-A19D-2E0854C874CB}"/>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ea typeface="Euphemia UCAS" charset="0"/>
            </a:endParaRPr>
          </a:p>
        </p:txBody>
      </p:sp>
      <p:sp>
        <p:nvSpPr>
          <p:cNvPr id="45059" name="Rectangle 2">
            <a:extLst>
              <a:ext uri="{FF2B5EF4-FFF2-40B4-BE49-F238E27FC236}">
                <a16:creationId xmlns:a16="http://schemas.microsoft.com/office/drawing/2014/main" id="{2BA2E89C-C7D2-4384-8350-BBD65C3F8A18}"/>
              </a:ext>
            </a:extLst>
          </p:cNvPr>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sp>
      <p:sp>
        <p:nvSpPr>
          <p:cNvPr id="2" name="Rectangle 3">
            <a:extLst>
              <a:ext uri="{FF2B5EF4-FFF2-40B4-BE49-F238E27FC236}">
                <a16:creationId xmlns:a16="http://schemas.microsoft.com/office/drawing/2014/main" id="{BA3B98D6-F376-445A-904C-65791994FC9F}"/>
              </a:ext>
            </a:extLst>
          </p:cNvPr>
          <p:cNvSpPr>
            <a:spLocks noGrp="1" noChangeArrowheads="1"/>
          </p:cNvSpPr>
          <p:nvPr>
            <p:ph type="body"/>
          </p:nvPr>
        </p:nvSpPr>
        <p:spPr bwMode="auto">
          <a:xfrm>
            <a:off x="914400" y="4343400"/>
            <a:ext cx="50276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de-DE" altLang="de-DE" noProof="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smRCM5Smwl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
            <a:extLst>
              <a:ext uri="{FF2B5EF4-FFF2-40B4-BE49-F238E27FC236}">
                <a16:creationId xmlns:a16="http://schemas.microsoft.com/office/drawing/2014/main" id="{36B3D347-021B-4D1C-9B95-7580BE1E7A90}"/>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9" name="Rectangle 2">
            <a:extLst>
              <a:ext uri="{FF2B5EF4-FFF2-40B4-BE49-F238E27FC236}">
                <a16:creationId xmlns:a16="http://schemas.microsoft.com/office/drawing/2014/main" id="{BD244216-46FC-4A47-A5A9-6A781CBDAEAB}"/>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
            <a:extLst>
              <a:ext uri="{FF2B5EF4-FFF2-40B4-BE49-F238E27FC236}">
                <a16:creationId xmlns:a16="http://schemas.microsoft.com/office/drawing/2014/main" id="{59D58C56-050E-44F2-8DE3-A0D953E565F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9" name="Text Box 2">
            <a:extLst>
              <a:ext uri="{FF2B5EF4-FFF2-40B4-BE49-F238E27FC236}">
                <a16:creationId xmlns:a16="http://schemas.microsoft.com/office/drawing/2014/main" id="{2D59676F-BBD6-4325-93A1-EC697DBFD721}"/>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dirty="0">
                <a:solidFill>
                  <a:schemeClr val="tx1"/>
                </a:solidFill>
                <a:hlinkClick r:id="rId3">
                  <a:extLst>
                    <a:ext uri="{A12FA001-AC4F-418D-AE19-62706E023703}">
                      <ahyp:hlinkClr xmlns:ahyp="http://schemas.microsoft.com/office/drawing/2018/hyperlinkcolor" val="tx"/>
                    </a:ext>
                  </a:extLst>
                </a:hlinkClick>
              </a:rPr>
              <a:t>https://www.youtube.com/watch?v=smRCM5Smwls</a:t>
            </a:r>
            <a:endParaRPr lang="de-DE" altLang="de-DE" dirty="0">
              <a:solidFill>
                <a:schemeClr val="tx1"/>
              </a:solidFill>
              <a:latin typeface="Arial" panose="020B0604020202020204" pitchFamily="34" charset="0"/>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1">
            <a:extLst>
              <a:ext uri="{FF2B5EF4-FFF2-40B4-BE49-F238E27FC236}">
                <a16:creationId xmlns:a16="http://schemas.microsoft.com/office/drawing/2014/main" id="{27113629-4FFD-4117-8E00-580DF685D779}"/>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3" name="Text Box 2">
            <a:extLst>
              <a:ext uri="{FF2B5EF4-FFF2-40B4-BE49-F238E27FC236}">
                <a16:creationId xmlns:a16="http://schemas.microsoft.com/office/drawing/2014/main" id="{1EDEDB51-893A-4FB1-BEE3-29A004C7D567}"/>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Vor der Gliederung kurz aufschreiben, was Motivation / Story des Papers werden soll, danach iterativer prozess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a:extLst>
              <a:ext uri="{FF2B5EF4-FFF2-40B4-BE49-F238E27FC236}">
                <a16:creationId xmlns:a16="http://schemas.microsoft.com/office/drawing/2014/main" id="{CE881C38-8A58-4EB8-80DE-A6E3B139085C}"/>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7" name="Text Box 2">
            <a:extLst>
              <a:ext uri="{FF2B5EF4-FFF2-40B4-BE49-F238E27FC236}">
                <a16:creationId xmlns:a16="http://schemas.microsoft.com/office/drawing/2014/main" id="{DC13B185-128F-4F2D-A653-3B50B45C881A}"/>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dirty="0">
                <a:latin typeface="Arial" panose="020B0604020202020204" pitchFamily="34" charset="0"/>
                <a:cs typeface="Arial" panose="020B0604020202020204" pitchFamily="34" charset="0"/>
              </a:rPr>
              <a:t>Vor der Gliederung kurz aufschreiben, was Motivation / Story des Papers werden soll, danach iterativer prozess.</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dirty="0">
                <a:latin typeface="Arial" panose="020B0604020202020204" pitchFamily="34" charset="0"/>
                <a:cs typeface="Arial" panose="020B0604020202020204" pitchFamily="34" charset="0"/>
              </a:rPr>
              <a:t>Story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
            <a:extLst>
              <a:ext uri="{FF2B5EF4-FFF2-40B4-BE49-F238E27FC236}">
                <a16:creationId xmlns:a16="http://schemas.microsoft.com/office/drawing/2014/main" id="{636FEC36-794D-46EB-8FD8-9107F94DA329}"/>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1" name="Text Box 2">
            <a:extLst>
              <a:ext uri="{FF2B5EF4-FFF2-40B4-BE49-F238E27FC236}">
                <a16:creationId xmlns:a16="http://schemas.microsoft.com/office/drawing/2014/main" id="{0CA03F00-11F2-4958-98D1-2C5242878877}"/>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Refere to the last years, that gives a good start.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
            <a:extLst>
              <a:ext uri="{FF2B5EF4-FFF2-40B4-BE49-F238E27FC236}">
                <a16:creationId xmlns:a16="http://schemas.microsoft.com/office/drawing/2014/main" id="{D8E35A43-E2BF-48DD-9E1E-73D877CA0404}"/>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5" name="Text Box 2">
            <a:extLst>
              <a:ext uri="{FF2B5EF4-FFF2-40B4-BE49-F238E27FC236}">
                <a16:creationId xmlns:a16="http://schemas.microsoft.com/office/drawing/2014/main" id="{153FACF3-458D-4C93-8220-3E98A78AAB7B}"/>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dirty="0">
                <a:latin typeface="Arial" panose="020B0604020202020204" pitchFamily="34" charset="0"/>
                <a:cs typeface="Arial" panose="020B0604020202020204" pitchFamily="34" charset="0"/>
              </a:rPr>
              <a:t>http://www.easterbrook.ca/steve/2010/01/how-to-write-a-scientific-abstract-in-six-easy-steps/</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dirty="0">
                <a:latin typeface="Arial" panose="020B0604020202020204" pitchFamily="34" charset="0"/>
                <a:cs typeface="Arial" panose="020B0604020202020204" pitchFamily="34" charset="0"/>
              </a:rPr>
              <a:t>Paper aus 2 Perspektiven lesen: welche Infos kann ich für mich nutzen &amp; wie wurde es geschrieben, welche Wortwahl verwendet etc.</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1">
            <a:extLst>
              <a:ext uri="{FF2B5EF4-FFF2-40B4-BE49-F238E27FC236}">
                <a16:creationId xmlns:a16="http://schemas.microsoft.com/office/drawing/2014/main" id="{CB33C73C-1A77-4377-9AC3-7CD726949618}"/>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19" name="Text Box 2">
            <a:extLst>
              <a:ext uri="{FF2B5EF4-FFF2-40B4-BE49-F238E27FC236}">
                <a16:creationId xmlns:a16="http://schemas.microsoft.com/office/drawing/2014/main" id="{C8CD3BA8-AA78-412E-A408-B9E86AE40AD2}"/>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http://www.easterbrook.ca/steve/2010/01/how-to-write-a-scientific-abstract-in-six-easy-steps/</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a:latin typeface="Arial" panose="020B0604020202020204" pitchFamily="34" charset="0"/>
              <a:cs typeface="Arial" panose="020B0604020202020204" pitchFamily="34" charset="0"/>
            </a:endParaRP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a:latin typeface="Arial" panose="020B0604020202020204" pitchFamily="34" charset="0"/>
              <a:cs typeface="Arial" panose="020B0604020202020204" pitchFamily="34" charset="0"/>
            </a:endParaRP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Überarbeiten!!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1">
            <a:extLst>
              <a:ext uri="{FF2B5EF4-FFF2-40B4-BE49-F238E27FC236}">
                <a16:creationId xmlns:a16="http://schemas.microsoft.com/office/drawing/2014/main" id="{19154960-D9C7-4079-8008-5CB53FE3EE77}"/>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3" name="Text Box 2">
            <a:extLst>
              <a:ext uri="{FF2B5EF4-FFF2-40B4-BE49-F238E27FC236}">
                <a16:creationId xmlns:a16="http://schemas.microsoft.com/office/drawing/2014/main" id="{08114806-C486-4B73-9A9D-9C44D50F4D61}"/>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http://www.easterbrook.ca/steve/2010/01/how-to-write-a-scientific-abstract-in-six-easy-steps/</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a:latin typeface="Arial" panose="020B0604020202020204" pitchFamily="34" charset="0"/>
              <a:cs typeface="Arial" panose="020B0604020202020204" pitchFamily="34" charset="0"/>
            </a:endParaRP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a:latin typeface="Arial" panose="020B0604020202020204" pitchFamily="34" charset="0"/>
              <a:cs typeface="Arial" panose="020B0604020202020204" pitchFamily="34" charset="0"/>
            </a:endParaRP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Überarbeiten!!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1">
            <a:extLst>
              <a:ext uri="{FF2B5EF4-FFF2-40B4-BE49-F238E27FC236}">
                <a16:creationId xmlns:a16="http://schemas.microsoft.com/office/drawing/2014/main" id="{A96C43D2-D878-4B01-AD6D-C07A5B225324}"/>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7" name="Rectangle 2">
            <a:extLst>
              <a:ext uri="{FF2B5EF4-FFF2-40B4-BE49-F238E27FC236}">
                <a16:creationId xmlns:a16="http://schemas.microsoft.com/office/drawing/2014/main" id="{AA1CA963-6FB6-49CB-BE33-5D61AE515031}"/>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1">
            <a:extLst>
              <a:ext uri="{FF2B5EF4-FFF2-40B4-BE49-F238E27FC236}">
                <a16:creationId xmlns:a16="http://schemas.microsoft.com/office/drawing/2014/main" id="{B5AE5F05-0153-4B43-B521-D0FD2A470B7A}"/>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1" name="Rectangle 2">
            <a:extLst>
              <a:ext uri="{FF2B5EF4-FFF2-40B4-BE49-F238E27FC236}">
                <a16:creationId xmlns:a16="http://schemas.microsoft.com/office/drawing/2014/main" id="{6937109F-53FD-46BC-89B9-A66E79DA3747}"/>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90 sek präsentationen nicht bewertet, nur für feedback</a:t>
            </a:r>
          </a:p>
          <a:p>
            <a:r>
              <a:rPr lang="de-DE" altLang="de-DE">
                <a:latin typeface="Times New Roman" panose="02020603050405020304" pitchFamily="18" charset="0"/>
                <a:sym typeface="Wingdings" panose="05000000000000000000" pitchFamily="2" charset="2"/>
              </a:rPr>
              <a:t> Neue Excel tabelle machen</a:t>
            </a:r>
            <a:endParaRPr lang="de-DE" altLang="de-DE">
              <a:latin typeface="Times New Roman" panose="02020603050405020304" pitchFamily="18" charset="0"/>
            </a:endParaRPr>
          </a:p>
          <a:p>
            <a:r>
              <a:rPr lang="de-DE" altLang="de-DE">
                <a:latin typeface="Times New Roman" panose="02020603050405020304" pitchFamily="18" charset="0"/>
              </a:rPr>
              <a:t> </a:t>
            </a:r>
            <a:r>
              <a:rPr lang="de-DE" altLang="de-DE">
                <a:latin typeface="Times New Roman" panose="02020603050405020304" pitchFamily="18" charset="0"/>
                <a:sym typeface="Wingdings" panose="05000000000000000000" pitchFamily="2" charset="2"/>
              </a:rPr>
              <a:t> neuer screenshot</a:t>
            </a:r>
            <a:endParaRPr lang="de-DE" altLang="de-DE">
              <a:latin typeface="Times New Roman"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1">
            <a:extLst>
              <a:ext uri="{FF2B5EF4-FFF2-40B4-BE49-F238E27FC236}">
                <a16:creationId xmlns:a16="http://schemas.microsoft.com/office/drawing/2014/main" id="{DDAE9E0E-441A-42BB-A58C-3336394A376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5" name="Rectangle 2">
            <a:extLst>
              <a:ext uri="{FF2B5EF4-FFF2-40B4-BE49-F238E27FC236}">
                <a16:creationId xmlns:a16="http://schemas.microsoft.com/office/drawing/2014/main" id="{C643FCC0-3426-4EEB-8105-AF3B05FCF4FC}"/>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Fragen: Was wisst ihr bereits? Alle min 5. semester, hausarbeiten, ähnliches?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
            <a:extLst>
              <a:ext uri="{FF2B5EF4-FFF2-40B4-BE49-F238E27FC236}">
                <a16:creationId xmlns:a16="http://schemas.microsoft.com/office/drawing/2014/main" id="{4D57AC9B-A067-4650-8D5F-4D5A78FE0147}"/>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3" name="Rectangle 2">
            <a:extLst>
              <a:ext uri="{FF2B5EF4-FFF2-40B4-BE49-F238E27FC236}">
                <a16:creationId xmlns:a16="http://schemas.microsoft.com/office/drawing/2014/main" id="{AAC2A739-435A-402A-B258-2FB1A172A3A6}"/>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Im wesentlichen zwei Teile:</a:t>
            </a:r>
          </a:p>
          <a:p>
            <a:r>
              <a:rPr lang="de-DE" altLang="de-DE">
                <a:latin typeface="Times New Roman" panose="02020603050405020304" pitchFamily="18" charset="0"/>
              </a:rPr>
              <a:t>- Teil zur Organisation</a:t>
            </a:r>
            <a:br>
              <a:rPr lang="de-DE" altLang="de-DE">
                <a:latin typeface="Times New Roman" panose="02020603050405020304" pitchFamily="18" charset="0"/>
              </a:rPr>
            </a:br>
            <a:r>
              <a:rPr lang="de-DE" altLang="de-DE">
                <a:latin typeface="Times New Roman" panose="02020603050405020304" pitchFamily="18" charset="0"/>
              </a:rPr>
              <a:t>- Einführung ins wissenschaftliche Arbeiten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
            <a:extLst>
              <a:ext uri="{FF2B5EF4-FFF2-40B4-BE49-F238E27FC236}">
                <a16:creationId xmlns:a16="http://schemas.microsoft.com/office/drawing/2014/main" id="{D9F891B6-C424-498B-8A1C-36174D56C386}"/>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9" name="Text Box 2">
            <a:extLst>
              <a:ext uri="{FF2B5EF4-FFF2-40B4-BE49-F238E27FC236}">
                <a16:creationId xmlns:a16="http://schemas.microsoft.com/office/drawing/2014/main" id="{E5D319A2-1E18-48F9-83BF-81A6C6811816}"/>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Nicht vollständig wissenschaftlich, da einer Literaturrecherche eine Methode hinterlegt sein muss, damit die Ergebnisse Wiederholbar sind.</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1">
            <a:extLst>
              <a:ext uri="{FF2B5EF4-FFF2-40B4-BE49-F238E27FC236}">
                <a16:creationId xmlns:a16="http://schemas.microsoft.com/office/drawing/2014/main" id="{3DDA94EF-37EF-44DA-A2AB-17804770EFC3}"/>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3" name="Rectangle 2">
            <a:extLst>
              <a:ext uri="{FF2B5EF4-FFF2-40B4-BE49-F238E27FC236}">
                <a16:creationId xmlns:a16="http://schemas.microsoft.com/office/drawing/2014/main" id="{D03DD4FE-502A-4B3A-9679-9319961461FF}"/>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
            <a:extLst>
              <a:ext uri="{FF2B5EF4-FFF2-40B4-BE49-F238E27FC236}">
                <a16:creationId xmlns:a16="http://schemas.microsoft.com/office/drawing/2014/main" id="{3FA40478-D798-4A6C-825B-B35C10C831A8}"/>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7" name="Rectangle 2">
            <a:extLst>
              <a:ext uri="{FF2B5EF4-FFF2-40B4-BE49-F238E27FC236}">
                <a16:creationId xmlns:a16="http://schemas.microsoft.com/office/drawing/2014/main" id="{15E050B3-54A3-4812-8256-14DB99EE64B1}"/>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
            <a:extLst>
              <a:ext uri="{FF2B5EF4-FFF2-40B4-BE49-F238E27FC236}">
                <a16:creationId xmlns:a16="http://schemas.microsoft.com/office/drawing/2014/main" id="{FBFC61F2-E950-47CD-B82E-4FD8CB3B8BCC}"/>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1" name="Rectangle 2">
            <a:extLst>
              <a:ext uri="{FF2B5EF4-FFF2-40B4-BE49-F238E27FC236}">
                <a16:creationId xmlns:a16="http://schemas.microsoft.com/office/drawing/2014/main" id="{F664207D-3C60-4F43-B395-C7237D5A5567}"/>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a:extLst>
              <a:ext uri="{FF2B5EF4-FFF2-40B4-BE49-F238E27FC236}">
                <a16:creationId xmlns:a16="http://schemas.microsoft.com/office/drawing/2014/main" id="{C6B40135-EE37-4B6A-9C49-53A126E582D3}"/>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5" name="Text Box 2">
            <a:extLst>
              <a:ext uri="{FF2B5EF4-FFF2-40B4-BE49-F238E27FC236}">
                <a16:creationId xmlns:a16="http://schemas.microsoft.com/office/drawing/2014/main" id="{2D25C74C-6A45-4499-93FE-EADC44E29EC5}"/>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b="1" dirty="0">
                <a:solidFill>
                  <a:srgbClr val="FF0000"/>
                </a:solidFill>
                <a:latin typeface="Arial" panose="020B0604020202020204" pitchFamily="34" charset="0"/>
                <a:cs typeface="Arial" panose="020B0604020202020204" pitchFamily="34" charset="0"/>
              </a:rPr>
              <a:t>HINWEIS: Zukünftig eine Folie einfügen und erklären wie eine korrekte Referenz im Paper aussehen muss. Da waren im SS2012 sehr viele sehr falsch!!</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b="1" dirty="0">
                <a:solidFill>
                  <a:srgbClr val="FF0000"/>
                </a:solidFill>
                <a:latin typeface="Arial" panose="020B0604020202020204" pitchFamily="34" charset="0"/>
                <a:cs typeface="Arial" panose="020B0604020202020204" pitchFamily="34" charset="0"/>
              </a:rPr>
              <a:t>APA6  </a:t>
            </a:r>
            <a:r>
              <a:rPr lang="de-DE" dirty="0"/>
              <a:t>American Psychological Association</a:t>
            </a:r>
            <a:endParaRPr lang="de-DE" altLang="de-DE" b="1" dirty="0">
              <a:solidFill>
                <a:srgbClr val="FF0000"/>
              </a:solidFill>
              <a:latin typeface="Arial" panose="020B0604020202020204" pitchFamily="34" charset="0"/>
              <a:cs typeface="Arial" panose="020B0604020202020204" pitchFamily="34" charset="0"/>
            </a:endParaRP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dirty="0">
                <a:solidFill>
                  <a:srgbClr val="FF0000"/>
                </a:solidFill>
                <a:latin typeface="Wingdings" panose="05000000000000000000" pitchFamily="2" charset="2"/>
                <a:ea typeface="Wingdings" panose="05000000000000000000" pitchFamily="2" charset="2"/>
                <a:cs typeface="Wingdings" panose="05000000000000000000" pitchFamily="2" charset="2"/>
              </a:rPr>
              <a:t></a:t>
            </a:r>
            <a:r>
              <a:rPr lang="de-DE" altLang="de-DE" b="1" dirty="0">
                <a:solidFill>
                  <a:srgbClr val="FF0000"/>
                </a:solidFill>
                <a:latin typeface="Arial" panose="020B0604020202020204" pitchFamily="34" charset="0"/>
                <a:cs typeface="Arial" panose="020B0604020202020204" pitchFamily="34" charset="0"/>
              </a:rPr>
              <a:t>Schauen was im Latex Template steht</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b="1" dirty="0">
              <a:solidFill>
                <a:srgbClr val="FF0000"/>
              </a:solidFill>
              <a:latin typeface="Arial" panose="020B0604020202020204" pitchFamily="34" charset="0"/>
              <a:cs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1">
            <a:extLst>
              <a:ext uri="{FF2B5EF4-FFF2-40B4-BE49-F238E27FC236}">
                <a16:creationId xmlns:a16="http://schemas.microsoft.com/office/drawing/2014/main" id="{0BB82AD2-A7E6-485A-82CF-7F411E0C4E4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0659" name="Text Box 2">
            <a:extLst>
              <a:ext uri="{FF2B5EF4-FFF2-40B4-BE49-F238E27FC236}">
                <a16:creationId xmlns:a16="http://schemas.microsoft.com/office/drawing/2014/main" id="{6A537B54-E483-486D-A45E-66B7305DC026}"/>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b="1" dirty="0">
                <a:solidFill>
                  <a:srgbClr val="FF0000"/>
                </a:solidFill>
                <a:latin typeface="Arial" panose="020B0604020202020204" pitchFamily="34" charset="0"/>
                <a:cs typeface="Arial" panose="020B0604020202020204" pitchFamily="34" charset="0"/>
              </a:rPr>
              <a:t>APA6 </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b="1" dirty="0">
              <a:solidFill>
                <a:srgbClr val="FF0000"/>
              </a:solidFill>
              <a:latin typeface="Arial" panose="020B0604020202020204" pitchFamily="34" charset="0"/>
              <a:cs typeface="Arial" panose="020B0604020202020204" pitchFamily="34" charset="0"/>
            </a:endParaRP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b="1" dirty="0">
                <a:solidFill>
                  <a:srgbClr val="FF0000"/>
                </a:solidFill>
                <a:latin typeface="Arial" panose="020B0604020202020204" pitchFamily="34" charset="0"/>
                <a:cs typeface="Arial" panose="020B0604020202020204" pitchFamily="34" charset="0"/>
              </a:rPr>
              <a:t>http://sydney.edu.au/library/subjects/downloads/citation/APA%20Complete_2012.pdf</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
            <a:extLst>
              <a:ext uri="{FF2B5EF4-FFF2-40B4-BE49-F238E27FC236}">
                <a16:creationId xmlns:a16="http://schemas.microsoft.com/office/drawing/2014/main" id="{A0AB4A48-B032-466F-B37C-89956DF50678}"/>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683" name="Rectangle 2">
            <a:extLst>
              <a:ext uri="{FF2B5EF4-FFF2-40B4-BE49-F238E27FC236}">
                <a16:creationId xmlns:a16="http://schemas.microsoft.com/office/drawing/2014/main" id="{11510049-7170-4D2B-9762-A775087C08F1}"/>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Gilt für das paper genauso wir für präsentationen!!!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1">
            <a:extLst>
              <a:ext uri="{FF2B5EF4-FFF2-40B4-BE49-F238E27FC236}">
                <a16:creationId xmlns:a16="http://schemas.microsoft.com/office/drawing/2014/main" id="{36B65DD5-8A4D-4D5B-8B91-19C5E7537C8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2707" name="Rectangle 2">
            <a:extLst>
              <a:ext uri="{FF2B5EF4-FFF2-40B4-BE49-F238E27FC236}">
                <a16:creationId xmlns:a16="http://schemas.microsoft.com/office/drawing/2014/main" id="{4C13F817-493E-4D3B-BA05-55B4FC30C7BC}"/>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1">
            <a:extLst>
              <a:ext uri="{FF2B5EF4-FFF2-40B4-BE49-F238E27FC236}">
                <a16:creationId xmlns:a16="http://schemas.microsoft.com/office/drawing/2014/main" id="{04E48D48-DF70-4E3C-A17F-224D6D57306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3731" name="Text Box 2">
            <a:extLst>
              <a:ext uri="{FF2B5EF4-FFF2-40B4-BE49-F238E27FC236}">
                <a16:creationId xmlns:a16="http://schemas.microsoft.com/office/drawing/2014/main" id="{021AE7F4-9B58-4992-A11F-94C875906A39}"/>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Wer hat denn überhaupt schonmal mit latex gearbeitet?</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Plattform und versions-unabhängig</a:t>
            </a: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de-DE">
              <a:latin typeface="Arial" panose="020B0604020202020204" pitchFamily="34" charset="0"/>
              <a:cs typeface="Arial" panose="020B0604020202020204" pitchFamily="34" charset="0"/>
            </a:endParaRPr>
          </a:p>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Darauf hinweisen, dass es viele Tutorials online gibt, macht an dieser Stelle kein Sinn, haben die Studenten bis in zwei Monaten eh wieder vergessen. Quellen stehen im BackUp. Zur Fragestunde ein kleines Tutorial zu LaTex, wenn gewünscht, vorbereiten.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1">
            <a:extLst>
              <a:ext uri="{FF2B5EF4-FFF2-40B4-BE49-F238E27FC236}">
                <a16:creationId xmlns:a16="http://schemas.microsoft.com/office/drawing/2014/main" id="{9B795625-6FFB-4F5B-B742-23919844CA2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4755" name="Rectangle 2">
            <a:extLst>
              <a:ext uri="{FF2B5EF4-FFF2-40B4-BE49-F238E27FC236}">
                <a16:creationId xmlns:a16="http://schemas.microsoft.com/office/drawing/2014/main" id="{B6247146-7228-457D-A9E0-3373C4DB6838}"/>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Verwendung von logischem markup </a:t>
            </a:r>
            <a:r>
              <a:rPr lang="de-DE" altLang="de-DE">
                <a:latin typeface="Times New Roman" panose="02020603050405020304" pitchFamily="18" charset="0"/>
                <a:sym typeface="Wingdings" panose="05000000000000000000" pitchFamily="2" charset="2"/>
              </a:rPr>
              <a:t> annotierung von reinem text mit einzelnen befehlen</a:t>
            </a:r>
            <a:endParaRPr lang="de-DE" altLang="de-DE">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1">
            <a:extLst>
              <a:ext uri="{FF2B5EF4-FFF2-40B4-BE49-F238E27FC236}">
                <a16:creationId xmlns:a16="http://schemas.microsoft.com/office/drawing/2014/main" id="{2EA498D2-6BCD-4B37-BF85-78E258B20166}"/>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7" name="Rectangle 2">
            <a:extLst>
              <a:ext uri="{FF2B5EF4-FFF2-40B4-BE49-F238E27FC236}">
                <a16:creationId xmlns:a16="http://schemas.microsoft.com/office/drawing/2014/main" id="{5832B087-9905-476A-9A09-45EB47C68EDB}"/>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Zunächst mal, wieso müsst ihr dieses Seminar machen und was sollt ihr dabei lernen</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1">
            <a:extLst>
              <a:ext uri="{FF2B5EF4-FFF2-40B4-BE49-F238E27FC236}">
                <a16:creationId xmlns:a16="http://schemas.microsoft.com/office/drawing/2014/main" id="{682A7027-2A9D-4DC8-8E21-EA75A23A2441}"/>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5779" name="Text Box 2">
            <a:extLst>
              <a:ext uri="{FF2B5EF4-FFF2-40B4-BE49-F238E27FC236}">
                <a16:creationId xmlns:a16="http://schemas.microsoft.com/office/drawing/2014/main" id="{4A8AA048-57C1-488A-A88A-C1E32F40DDC8}"/>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ltLang="de-DE">
                <a:latin typeface="Arial" panose="020B0604020202020204" pitchFamily="34" charset="0"/>
                <a:cs typeface="Arial" panose="020B0604020202020204" pitchFamily="34" charset="0"/>
              </a:rPr>
              <a:t>Zuweisen von Schlagwörtern. Zuordnung von Arbeiten, Zitaten etc. zu Kategorien die in etwa der Gliederung der Arbeit entspricht. Kostenlose Lizenz</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1">
            <a:extLst>
              <a:ext uri="{FF2B5EF4-FFF2-40B4-BE49-F238E27FC236}">
                <a16:creationId xmlns:a16="http://schemas.microsoft.com/office/drawing/2014/main" id="{14442BEB-5298-49DD-A75B-53C4A6D53920}"/>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6803" name="Rectangle 2">
            <a:extLst>
              <a:ext uri="{FF2B5EF4-FFF2-40B4-BE49-F238E27FC236}">
                <a16:creationId xmlns:a16="http://schemas.microsoft.com/office/drawing/2014/main" id="{47BD3B55-F93B-4C5E-B5A2-BEE7EC4D9168}"/>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1">
            <a:extLst>
              <a:ext uri="{FF2B5EF4-FFF2-40B4-BE49-F238E27FC236}">
                <a16:creationId xmlns:a16="http://schemas.microsoft.com/office/drawing/2014/main" id="{370D6195-60E4-4BAB-8AE8-E7ED5F28EB22}"/>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7" name="Rectangle 2">
            <a:extLst>
              <a:ext uri="{FF2B5EF4-FFF2-40B4-BE49-F238E27FC236}">
                <a16:creationId xmlns:a16="http://schemas.microsoft.com/office/drawing/2014/main" id="{9A8C76D0-D3E1-4EBD-99E9-074F58C971D5}"/>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1">
            <a:extLst>
              <a:ext uri="{FF2B5EF4-FFF2-40B4-BE49-F238E27FC236}">
                <a16:creationId xmlns:a16="http://schemas.microsoft.com/office/drawing/2014/main" id="{3F35CD41-3B15-4974-8D55-9A46392C7E6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8851" name="Rectangle 2">
            <a:extLst>
              <a:ext uri="{FF2B5EF4-FFF2-40B4-BE49-F238E27FC236}">
                <a16:creationId xmlns:a16="http://schemas.microsoft.com/office/drawing/2014/main" id="{EFCCF423-1339-4EDA-B651-EE5D384B11ED}"/>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
            <a:extLst>
              <a:ext uri="{FF2B5EF4-FFF2-40B4-BE49-F238E27FC236}">
                <a16:creationId xmlns:a16="http://schemas.microsoft.com/office/drawing/2014/main" id="{9BF72746-252B-41C9-B759-FFBCF6EB402D}"/>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5" name="Rectangle 2">
            <a:extLst>
              <a:ext uri="{FF2B5EF4-FFF2-40B4-BE49-F238E27FC236}">
                <a16:creationId xmlns:a16="http://schemas.microsoft.com/office/drawing/2014/main" id="{58CD4260-E9C8-4DF0-9EEB-74DE9B1463F2}"/>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1">
            <a:extLst>
              <a:ext uri="{FF2B5EF4-FFF2-40B4-BE49-F238E27FC236}">
                <a16:creationId xmlns:a16="http://schemas.microsoft.com/office/drawing/2014/main" id="{E5F45ED0-9559-43BC-A00C-E9C8F0705C04}"/>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23" name="Rectangle 2">
            <a:extLst>
              <a:ext uri="{FF2B5EF4-FFF2-40B4-BE49-F238E27FC236}">
                <a16:creationId xmlns:a16="http://schemas.microsoft.com/office/drawing/2014/main" id="{0BDF73CB-11A2-4E24-821A-B3FDB0896E22}"/>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Könnt Themen untereinander tauschen</a:t>
            </a:r>
          </a:p>
          <a:p>
            <a:r>
              <a:rPr lang="de-DE" altLang="de-DE">
                <a:latin typeface="Times New Roman" panose="02020603050405020304" pitchFamily="18" charset="0"/>
              </a:rPr>
              <a:t>Forschungsfrage kann in Absprache mit mir geändert werden</a:t>
            </a:r>
          </a:p>
          <a:p>
            <a:endParaRPr lang="de-DE" altLang="de-DE">
              <a:latin typeface="Times New Roman" panose="02020603050405020304" pitchFamily="18" charset="0"/>
            </a:endParaRPr>
          </a:p>
          <a:p>
            <a:endParaRPr lang="de-DE" altLang="de-DE">
              <a:latin typeface="Times New Roman" panose="02020603050405020304"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1">
            <a:extLst>
              <a:ext uri="{FF2B5EF4-FFF2-40B4-BE49-F238E27FC236}">
                <a16:creationId xmlns:a16="http://schemas.microsoft.com/office/drawing/2014/main" id="{D86C7E7D-0128-4964-960E-A42F7C68C854}"/>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2947" name="Rectangle 2">
            <a:extLst>
              <a:ext uri="{FF2B5EF4-FFF2-40B4-BE49-F238E27FC236}">
                <a16:creationId xmlns:a16="http://schemas.microsoft.com/office/drawing/2014/main" id="{46AF06F6-2576-4316-AFD7-A730215DE10E}"/>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1">
            <a:extLst>
              <a:ext uri="{FF2B5EF4-FFF2-40B4-BE49-F238E27FC236}">
                <a16:creationId xmlns:a16="http://schemas.microsoft.com/office/drawing/2014/main" id="{FFDB44E3-F724-405C-9C93-19228BF036FF}"/>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4995" name="Rectangle 2">
            <a:extLst>
              <a:ext uri="{FF2B5EF4-FFF2-40B4-BE49-F238E27FC236}">
                <a16:creationId xmlns:a16="http://schemas.microsoft.com/office/drawing/2014/main" id="{792FC45F-3BF3-44CB-8900-E18336774E40}"/>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1">
            <a:extLst>
              <a:ext uri="{FF2B5EF4-FFF2-40B4-BE49-F238E27FC236}">
                <a16:creationId xmlns:a16="http://schemas.microsoft.com/office/drawing/2014/main" id="{E6C5008D-4AF5-464F-8D8D-9BB837290248}"/>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6019" name="Rectangle 2">
            <a:extLst>
              <a:ext uri="{FF2B5EF4-FFF2-40B4-BE49-F238E27FC236}">
                <a16:creationId xmlns:a16="http://schemas.microsoft.com/office/drawing/2014/main" id="{C84A536A-2F35-433A-9373-D9BE217D5708}"/>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1">
            <a:extLst>
              <a:ext uri="{FF2B5EF4-FFF2-40B4-BE49-F238E27FC236}">
                <a16:creationId xmlns:a16="http://schemas.microsoft.com/office/drawing/2014/main" id="{078018E7-E852-49E5-A69A-AAE08F772DC4}"/>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1" name="Rectangle 2">
            <a:extLst>
              <a:ext uri="{FF2B5EF4-FFF2-40B4-BE49-F238E27FC236}">
                <a16:creationId xmlns:a16="http://schemas.microsoft.com/office/drawing/2014/main" id="{B1DAED8A-A303-4C61-BEF7-ADBC3512F52B}"/>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
            <a:extLst>
              <a:ext uri="{FF2B5EF4-FFF2-40B4-BE49-F238E27FC236}">
                <a16:creationId xmlns:a16="http://schemas.microsoft.com/office/drawing/2014/main" id="{9E4406A6-353B-4A20-B958-54E92828B21B}"/>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5" name="Rectangle 2">
            <a:extLst>
              <a:ext uri="{FF2B5EF4-FFF2-40B4-BE49-F238E27FC236}">
                <a16:creationId xmlns:a16="http://schemas.microsoft.com/office/drawing/2014/main" id="{38E8D467-F3AA-463A-83F3-C7FCEDABCEE8}"/>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1">
            <a:extLst>
              <a:ext uri="{FF2B5EF4-FFF2-40B4-BE49-F238E27FC236}">
                <a16:creationId xmlns:a16="http://schemas.microsoft.com/office/drawing/2014/main" id="{326955E9-5794-400C-913C-32FE4D25786A}"/>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0179" name="Rectangle 2">
            <a:extLst>
              <a:ext uri="{FF2B5EF4-FFF2-40B4-BE49-F238E27FC236}">
                <a16:creationId xmlns:a16="http://schemas.microsoft.com/office/drawing/2014/main" id="{B77144D0-2CE0-4983-8911-7AD081341E83}"/>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a:latin typeface="Times New Roman" panose="02020603050405020304" pitchFamily="18" charset="0"/>
              </a:rPr>
              <a:t>Keine RQ sondern thema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
            <a:extLst>
              <a:ext uri="{FF2B5EF4-FFF2-40B4-BE49-F238E27FC236}">
                <a16:creationId xmlns:a16="http://schemas.microsoft.com/office/drawing/2014/main" id="{91B850BC-A5D8-43A9-A9DF-F6A747B688FC}"/>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3" name="Rectangle 2">
            <a:extLst>
              <a:ext uri="{FF2B5EF4-FFF2-40B4-BE49-F238E27FC236}">
                <a16:creationId xmlns:a16="http://schemas.microsoft.com/office/drawing/2014/main" id="{C0CA8EBE-F5F5-467B-9CC0-B3C5DA8FE990}"/>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
            <a:extLst>
              <a:ext uri="{FF2B5EF4-FFF2-40B4-BE49-F238E27FC236}">
                <a16:creationId xmlns:a16="http://schemas.microsoft.com/office/drawing/2014/main" id="{365FAFB0-BD7F-4B47-BD14-226FDEFB3DFE}"/>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7" name="Rectangle 2">
            <a:extLst>
              <a:ext uri="{FF2B5EF4-FFF2-40B4-BE49-F238E27FC236}">
                <a16:creationId xmlns:a16="http://schemas.microsoft.com/office/drawing/2014/main" id="{DE756EB2-4049-4EFF-8C7F-5110B4FE905F}"/>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a:extLst>
              <a:ext uri="{FF2B5EF4-FFF2-40B4-BE49-F238E27FC236}">
                <a16:creationId xmlns:a16="http://schemas.microsoft.com/office/drawing/2014/main" id="{A61856EF-EAE7-4D2E-864E-226F241742EB}"/>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1" name="Rectangle 2">
            <a:extLst>
              <a:ext uri="{FF2B5EF4-FFF2-40B4-BE49-F238E27FC236}">
                <a16:creationId xmlns:a16="http://schemas.microsoft.com/office/drawing/2014/main" id="{2AF1F507-54F2-4BCE-9650-01B89E032597}"/>
              </a:ext>
            </a:extLst>
          </p:cNvPr>
          <p:cNvSpPr>
            <a:spLocks noGrp="1" noChangeArrowheads="1"/>
          </p:cNvSpPr>
          <p:nvPr>
            <p:ph type="body" idx="1"/>
          </p:nvPr>
        </p:nvSpPr>
        <p:spPr>
          <a:xfrm>
            <a:off x="914400" y="4343400"/>
            <a:ext cx="5029200" cy="4114800"/>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de-DE" altLang="de-DE" dirty="0">
                <a:latin typeface="Times New Roman" panose="02020603050405020304" pitchFamily="18" charset="0"/>
              </a:rPr>
              <a:t>Rooms probably changing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de-DE"/>
          </a:p>
        </p:txBody>
      </p:sp>
      <p:sp>
        <p:nvSpPr>
          <p:cNvPr id="4" name="Rectangle 2">
            <a:extLst>
              <a:ext uri="{FF2B5EF4-FFF2-40B4-BE49-F238E27FC236}">
                <a16:creationId xmlns:a16="http://schemas.microsoft.com/office/drawing/2014/main" id="{E0FFD371-79A9-4C81-BDCC-191F05674519}"/>
              </a:ext>
            </a:extLst>
          </p:cNvPr>
          <p:cNvSpPr>
            <a:spLocks noGrp="1" noChangeArrowheads="1"/>
          </p:cNvSpPr>
          <p:nvPr>
            <p:ph type="sldNum" idx="10"/>
          </p:nvPr>
        </p:nvSpPr>
        <p:spPr>
          <a:ln/>
        </p:spPr>
        <p:txBody>
          <a:bodyPr/>
          <a:lstStyle>
            <a:lvl1pPr>
              <a:defRPr/>
            </a:lvl1pPr>
          </a:lstStyle>
          <a:p>
            <a:fld id="{31DED53C-B367-4B97-88B5-5FAE36DFB8EB}" type="slidenum">
              <a:rPr lang="de-DE" altLang="de-DE"/>
              <a:pPr/>
              <a:t>‹#›</a:t>
            </a:fld>
            <a:endParaRPr lang="de-DE" altLang="de-DE"/>
          </a:p>
        </p:txBody>
      </p:sp>
    </p:spTree>
    <p:extLst>
      <p:ext uri="{BB962C8B-B14F-4D97-AF65-F5344CB8AC3E}">
        <p14:creationId xmlns:p14="http://schemas.microsoft.com/office/powerpoint/2010/main" val="2463666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2">
            <a:extLst>
              <a:ext uri="{FF2B5EF4-FFF2-40B4-BE49-F238E27FC236}">
                <a16:creationId xmlns:a16="http://schemas.microsoft.com/office/drawing/2014/main" id="{74817A79-E6EC-4D51-BB47-0BEF62AF673A}"/>
              </a:ext>
            </a:extLst>
          </p:cNvPr>
          <p:cNvSpPr>
            <a:spLocks noGrp="1" noChangeArrowheads="1"/>
          </p:cNvSpPr>
          <p:nvPr>
            <p:ph type="sldNum" idx="10"/>
          </p:nvPr>
        </p:nvSpPr>
        <p:spPr>
          <a:ln/>
        </p:spPr>
        <p:txBody>
          <a:bodyPr/>
          <a:lstStyle>
            <a:lvl1pPr>
              <a:defRPr/>
            </a:lvl1pPr>
          </a:lstStyle>
          <a:p>
            <a:fld id="{7D8EF329-452D-43DB-9D84-54F2337170EF}" type="slidenum">
              <a:rPr lang="de-DE" altLang="de-DE"/>
              <a:pPr/>
              <a:t>‹#›</a:t>
            </a:fld>
            <a:endParaRPr lang="de-DE" altLang="de-DE"/>
          </a:p>
        </p:txBody>
      </p:sp>
    </p:spTree>
    <p:extLst>
      <p:ext uri="{BB962C8B-B14F-4D97-AF65-F5344CB8AC3E}">
        <p14:creationId xmlns:p14="http://schemas.microsoft.com/office/powerpoint/2010/main" val="1602228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71450"/>
            <a:ext cx="2055813" cy="5953125"/>
          </a:xfrm>
        </p:spPr>
        <p:txBody>
          <a:bodyPr vert="eaVert"/>
          <a:lstStyle/>
          <a:p>
            <a:r>
              <a:rPr lang="en-US"/>
              <a:t>Click to edit Master title style</a:t>
            </a:r>
            <a:endParaRPr lang="de-DE"/>
          </a:p>
        </p:txBody>
      </p:sp>
      <p:sp>
        <p:nvSpPr>
          <p:cNvPr id="3" name="Vertical Text Placeholder 2"/>
          <p:cNvSpPr>
            <a:spLocks noGrp="1"/>
          </p:cNvSpPr>
          <p:nvPr>
            <p:ph type="body" orient="vert" idx="1"/>
          </p:nvPr>
        </p:nvSpPr>
        <p:spPr>
          <a:xfrm>
            <a:off x="457200" y="171450"/>
            <a:ext cx="6019800" cy="5953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2">
            <a:extLst>
              <a:ext uri="{FF2B5EF4-FFF2-40B4-BE49-F238E27FC236}">
                <a16:creationId xmlns:a16="http://schemas.microsoft.com/office/drawing/2014/main" id="{269D7BEB-5276-402B-942A-6DC346316481}"/>
              </a:ext>
            </a:extLst>
          </p:cNvPr>
          <p:cNvSpPr>
            <a:spLocks noGrp="1" noChangeArrowheads="1"/>
          </p:cNvSpPr>
          <p:nvPr>
            <p:ph type="sldNum" idx="10"/>
          </p:nvPr>
        </p:nvSpPr>
        <p:spPr>
          <a:ln/>
        </p:spPr>
        <p:txBody>
          <a:bodyPr/>
          <a:lstStyle>
            <a:lvl1pPr>
              <a:defRPr/>
            </a:lvl1pPr>
          </a:lstStyle>
          <a:p>
            <a:fld id="{C93F121D-3796-42C9-A50E-68E96543BB72}" type="slidenum">
              <a:rPr lang="de-DE" altLang="de-DE"/>
              <a:pPr/>
              <a:t>‹#›</a:t>
            </a:fld>
            <a:endParaRPr lang="de-DE" altLang="de-DE"/>
          </a:p>
        </p:txBody>
      </p:sp>
    </p:spTree>
    <p:extLst>
      <p:ext uri="{BB962C8B-B14F-4D97-AF65-F5344CB8AC3E}">
        <p14:creationId xmlns:p14="http://schemas.microsoft.com/office/powerpoint/2010/main" val="2621259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2">
            <a:extLst>
              <a:ext uri="{FF2B5EF4-FFF2-40B4-BE49-F238E27FC236}">
                <a16:creationId xmlns:a16="http://schemas.microsoft.com/office/drawing/2014/main" id="{01DA1578-A9FD-4838-9929-6C4D05AD4A41}"/>
              </a:ext>
            </a:extLst>
          </p:cNvPr>
          <p:cNvSpPr>
            <a:spLocks noGrp="1" noChangeArrowheads="1"/>
          </p:cNvSpPr>
          <p:nvPr>
            <p:ph type="sldNum" idx="10"/>
          </p:nvPr>
        </p:nvSpPr>
        <p:spPr>
          <a:ln/>
        </p:spPr>
        <p:txBody>
          <a:bodyPr/>
          <a:lstStyle>
            <a:lvl1pPr>
              <a:defRPr/>
            </a:lvl1pPr>
          </a:lstStyle>
          <a:p>
            <a:fld id="{601E3EF5-1200-4DDF-B795-E952E79611F8}" type="slidenum">
              <a:rPr lang="de-DE" altLang="de-DE"/>
              <a:pPr/>
              <a:t>‹#›</a:t>
            </a:fld>
            <a:endParaRPr lang="de-DE" altLang="de-DE"/>
          </a:p>
        </p:txBody>
      </p:sp>
    </p:spTree>
    <p:extLst>
      <p:ext uri="{BB962C8B-B14F-4D97-AF65-F5344CB8AC3E}">
        <p14:creationId xmlns:p14="http://schemas.microsoft.com/office/powerpoint/2010/main" val="2578447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42541872-DED6-4673-9D65-29A1185D53ED}"/>
              </a:ext>
            </a:extLst>
          </p:cNvPr>
          <p:cNvSpPr>
            <a:spLocks noGrp="1" noChangeArrowheads="1"/>
          </p:cNvSpPr>
          <p:nvPr>
            <p:ph type="sldNum" idx="10"/>
          </p:nvPr>
        </p:nvSpPr>
        <p:spPr>
          <a:ln/>
        </p:spPr>
        <p:txBody>
          <a:bodyPr/>
          <a:lstStyle>
            <a:lvl1pPr>
              <a:defRPr/>
            </a:lvl1pPr>
          </a:lstStyle>
          <a:p>
            <a:fld id="{A198E3C1-F364-4F3C-A14F-B705FD17258C}" type="slidenum">
              <a:rPr lang="de-DE" altLang="de-DE"/>
              <a:pPr/>
              <a:t>‹#›</a:t>
            </a:fld>
            <a:endParaRPr lang="de-DE" altLang="de-DE"/>
          </a:p>
        </p:txBody>
      </p:sp>
    </p:spTree>
    <p:extLst>
      <p:ext uri="{BB962C8B-B14F-4D97-AF65-F5344CB8AC3E}">
        <p14:creationId xmlns:p14="http://schemas.microsoft.com/office/powerpoint/2010/main" val="2601020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24000"/>
            <a:ext cx="4037013" cy="4600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4646613" y="1524000"/>
            <a:ext cx="4038600" cy="4600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Rectangle 2">
            <a:extLst>
              <a:ext uri="{FF2B5EF4-FFF2-40B4-BE49-F238E27FC236}">
                <a16:creationId xmlns:a16="http://schemas.microsoft.com/office/drawing/2014/main" id="{DA93BAD1-E8A1-4D9E-AB5E-504190B4AB84}"/>
              </a:ext>
            </a:extLst>
          </p:cNvPr>
          <p:cNvSpPr>
            <a:spLocks noGrp="1" noChangeArrowheads="1"/>
          </p:cNvSpPr>
          <p:nvPr>
            <p:ph type="sldNum" idx="10"/>
          </p:nvPr>
        </p:nvSpPr>
        <p:spPr>
          <a:ln/>
        </p:spPr>
        <p:txBody>
          <a:bodyPr/>
          <a:lstStyle>
            <a:lvl1pPr>
              <a:defRPr/>
            </a:lvl1pPr>
          </a:lstStyle>
          <a:p>
            <a:fld id="{810AAE06-11B4-4D86-94A9-93C157726BB3}" type="slidenum">
              <a:rPr lang="de-DE" altLang="de-DE"/>
              <a:pPr/>
              <a:t>‹#›</a:t>
            </a:fld>
            <a:endParaRPr lang="de-DE" altLang="de-DE"/>
          </a:p>
        </p:txBody>
      </p:sp>
    </p:spTree>
    <p:extLst>
      <p:ext uri="{BB962C8B-B14F-4D97-AF65-F5344CB8AC3E}">
        <p14:creationId xmlns:p14="http://schemas.microsoft.com/office/powerpoint/2010/main" val="2834723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Rectangle 2">
            <a:extLst>
              <a:ext uri="{FF2B5EF4-FFF2-40B4-BE49-F238E27FC236}">
                <a16:creationId xmlns:a16="http://schemas.microsoft.com/office/drawing/2014/main" id="{379FD5CB-D8C3-4C65-BCF6-F66C15D72D70}"/>
              </a:ext>
            </a:extLst>
          </p:cNvPr>
          <p:cNvSpPr>
            <a:spLocks noGrp="1" noChangeArrowheads="1"/>
          </p:cNvSpPr>
          <p:nvPr>
            <p:ph type="sldNum" idx="10"/>
          </p:nvPr>
        </p:nvSpPr>
        <p:spPr>
          <a:ln/>
        </p:spPr>
        <p:txBody>
          <a:bodyPr/>
          <a:lstStyle>
            <a:lvl1pPr>
              <a:defRPr/>
            </a:lvl1pPr>
          </a:lstStyle>
          <a:p>
            <a:fld id="{57EA0762-5F83-4A18-8577-A2D000D801B3}" type="slidenum">
              <a:rPr lang="de-DE" altLang="de-DE"/>
              <a:pPr/>
              <a:t>‹#›</a:t>
            </a:fld>
            <a:endParaRPr lang="de-DE" altLang="de-DE"/>
          </a:p>
        </p:txBody>
      </p:sp>
    </p:spTree>
    <p:extLst>
      <p:ext uri="{BB962C8B-B14F-4D97-AF65-F5344CB8AC3E}">
        <p14:creationId xmlns:p14="http://schemas.microsoft.com/office/powerpoint/2010/main" val="3651792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Rectangle 2">
            <a:extLst>
              <a:ext uri="{FF2B5EF4-FFF2-40B4-BE49-F238E27FC236}">
                <a16:creationId xmlns:a16="http://schemas.microsoft.com/office/drawing/2014/main" id="{42625254-4DEF-41CE-A3C5-A4EC396FBEED}"/>
              </a:ext>
            </a:extLst>
          </p:cNvPr>
          <p:cNvSpPr>
            <a:spLocks noGrp="1" noChangeArrowheads="1"/>
          </p:cNvSpPr>
          <p:nvPr>
            <p:ph type="sldNum" idx="10"/>
          </p:nvPr>
        </p:nvSpPr>
        <p:spPr>
          <a:ln/>
        </p:spPr>
        <p:txBody>
          <a:bodyPr/>
          <a:lstStyle>
            <a:lvl1pPr>
              <a:defRPr/>
            </a:lvl1pPr>
          </a:lstStyle>
          <a:p>
            <a:fld id="{A5EE2455-1613-4A21-9E6F-A18AC17EBA92}" type="slidenum">
              <a:rPr lang="de-DE" altLang="de-DE"/>
              <a:pPr/>
              <a:t>‹#›</a:t>
            </a:fld>
            <a:endParaRPr lang="de-DE" altLang="de-DE"/>
          </a:p>
        </p:txBody>
      </p:sp>
    </p:spTree>
    <p:extLst>
      <p:ext uri="{BB962C8B-B14F-4D97-AF65-F5344CB8AC3E}">
        <p14:creationId xmlns:p14="http://schemas.microsoft.com/office/powerpoint/2010/main" val="3603631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72E9566-8959-4B11-B322-2F21E4E1610D}"/>
              </a:ext>
            </a:extLst>
          </p:cNvPr>
          <p:cNvSpPr>
            <a:spLocks noGrp="1" noChangeArrowheads="1"/>
          </p:cNvSpPr>
          <p:nvPr>
            <p:ph type="sldNum" idx="10"/>
          </p:nvPr>
        </p:nvSpPr>
        <p:spPr>
          <a:ln/>
        </p:spPr>
        <p:txBody>
          <a:bodyPr/>
          <a:lstStyle>
            <a:lvl1pPr>
              <a:defRPr/>
            </a:lvl1pPr>
          </a:lstStyle>
          <a:p>
            <a:fld id="{F6636A6D-F53B-4359-8628-8C855B2ADDDF}" type="slidenum">
              <a:rPr lang="de-DE" altLang="de-DE"/>
              <a:pPr/>
              <a:t>‹#›</a:t>
            </a:fld>
            <a:endParaRPr lang="de-DE" altLang="de-DE"/>
          </a:p>
        </p:txBody>
      </p:sp>
    </p:spTree>
    <p:extLst>
      <p:ext uri="{BB962C8B-B14F-4D97-AF65-F5344CB8AC3E}">
        <p14:creationId xmlns:p14="http://schemas.microsoft.com/office/powerpoint/2010/main" val="1745490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8013794F-D8A3-4D35-AF5D-B40A24FD3B55}"/>
              </a:ext>
            </a:extLst>
          </p:cNvPr>
          <p:cNvSpPr>
            <a:spLocks noGrp="1" noChangeArrowheads="1"/>
          </p:cNvSpPr>
          <p:nvPr>
            <p:ph type="sldNum" idx="10"/>
          </p:nvPr>
        </p:nvSpPr>
        <p:spPr>
          <a:ln/>
        </p:spPr>
        <p:txBody>
          <a:bodyPr/>
          <a:lstStyle>
            <a:lvl1pPr>
              <a:defRPr/>
            </a:lvl1pPr>
          </a:lstStyle>
          <a:p>
            <a:fld id="{3B7A02F9-3ABD-4500-880C-BB1F7828FD12}" type="slidenum">
              <a:rPr lang="de-DE" altLang="de-DE"/>
              <a:pPr/>
              <a:t>‹#›</a:t>
            </a:fld>
            <a:endParaRPr lang="de-DE" altLang="de-DE"/>
          </a:p>
        </p:txBody>
      </p:sp>
    </p:spTree>
    <p:extLst>
      <p:ext uri="{BB962C8B-B14F-4D97-AF65-F5344CB8AC3E}">
        <p14:creationId xmlns:p14="http://schemas.microsoft.com/office/powerpoint/2010/main" val="431133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413241EE-92FF-49FD-8B48-40FCD4E2602D}"/>
              </a:ext>
            </a:extLst>
          </p:cNvPr>
          <p:cNvSpPr>
            <a:spLocks noGrp="1" noChangeArrowheads="1"/>
          </p:cNvSpPr>
          <p:nvPr>
            <p:ph type="sldNum" idx="10"/>
          </p:nvPr>
        </p:nvSpPr>
        <p:spPr>
          <a:ln/>
        </p:spPr>
        <p:txBody>
          <a:bodyPr/>
          <a:lstStyle>
            <a:lvl1pPr>
              <a:defRPr/>
            </a:lvl1pPr>
          </a:lstStyle>
          <a:p>
            <a:fld id="{449688ED-8264-4259-9FA3-CFA7FC0A6DA8}" type="slidenum">
              <a:rPr lang="de-DE" altLang="de-DE"/>
              <a:pPr/>
              <a:t>‹#›</a:t>
            </a:fld>
            <a:endParaRPr lang="de-DE" altLang="de-DE"/>
          </a:p>
        </p:txBody>
      </p:sp>
    </p:spTree>
    <p:extLst>
      <p:ext uri="{BB962C8B-B14F-4D97-AF65-F5344CB8AC3E}">
        <p14:creationId xmlns:p14="http://schemas.microsoft.com/office/powerpoint/2010/main" val="3479403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B7430652-6749-4204-9728-97ABDC233D52}"/>
              </a:ext>
            </a:extLst>
          </p:cNvPr>
          <p:cNvSpPr>
            <a:spLocks noChangeArrowheads="1"/>
          </p:cNvSpPr>
          <p:nvPr/>
        </p:nvSpPr>
        <p:spPr bwMode="auto">
          <a:xfrm>
            <a:off x="609600" y="6538913"/>
            <a:ext cx="7162800"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6800" tIns="46800" rIns="46800" bIns="46800">
            <a:spAutoFit/>
          </a:bodyPr>
          <a:lstStyle>
            <a:lvl1pPr eaLnBrk="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1pPr>
            <a:lvl2pPr eaLnBrk="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2pPr>
            <a:lvl3pPr eaLnBrk="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3pPr>
            <a:lvl4pPr eaLnBrk="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4pPr>
            <a:lvl5pPr eaLnBrk="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5pPr>
            <a:lvl6pPr marL="2514600" indent="-228600" algn="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6pPr>
            <a:lvl7pPr marL="2971800" indent="-228600" algn="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7pPr>
            <a:lvl8pPr marL="3429000" indent="-228600" algn="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8pPr>
            <a:lvl9pPr marL="3886200" indent="-228600" algn="r"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ea typeface="Euphemia UCAS" charset="0"/>
                <a:cs typeface="Euphemia UCAS" charset="0"/>
              </a:defRPr>
            </a:lvl9pPr>
          </a:lstStyle>
          <a:p>
            <a:pPr eaLnBrk="1">
              <a:buSzPct val="100000"/>
              <a:defRPr/>
            </a:pPr>
            <a:r>
              <a:rPr lang="de-DE" altLang="de-DE" sz="900">
                <a:solidFill>
                  <a:srgbClr val="808080"/>
                </a:solidFill>
                <a:latin typeface="Arial" charset="0"/>
                <a:cs typeface="Arial" charset="0"/>
              </a:rPr>
              <a:t>LFE Medieninformatik                                </a:t>
            </a:r>
            <a:r>
              <a:rPr lang="de-DE" altLang="de-DE" sz="900">
                <a:solidFill>
                  <a:srgbClr val="CCCCCC"/>
                </a:solidFill>
                <a:latin typeface="Arial" charset="0"/>
                <a:cs typeface="Arial" charset="0"/>
              </a:rPr>
              <a:t>|</a:t>
            </a:r>
            <a:r>
              <a:rPr lang="de-DE" altLang="de-DE" sz="900">
                <a:solidFill>
                  <a:srgbClr val="808080"/>
                </a:solidFill>
                <a:latin typeface="Arial" charset="0"/>
                <a:cs typeface="Arial" charset="0"/>
              </a:rPr>
              <a:t>           Proseminar Medieninformatik  WS 2016/17</a:t>
            </a:r>
          </a:p>
        </p:txBody>
      </p:sp>
      <p:sp>
        <p:nvSpPr>
          <p:cNvPr id="2" name="Rectangle 2">
            <a:extLst>
              <a:ext uri="{FF2B5EF4-FFF2-40B4-BE49-F238E27FC236}">
                <a16:creationId xmlns:a16="http://schemas.microsoft.com/office/drawing/2014/main" id="{2B3F8DD9-B81F-4654-9C77-05E64297533B}"/>
              </a:ext>
            </a:extLst>
          </p:cNvPr>
          <p:cNvSpPr>
            <a:spLocks noGrp="1" noChangeArrowheads="1"/>
          </p:cNvSpPr>
          <p:nvPr>
            <p:ph type="sldNum"/>
          </p:nvPr>
        </p:nvSpPr>
        <p:spPr bwMode="auto">
          <a:xfrm>
            <a:off x="8610600" y="6538913"/>
            <a:ext cx="303213"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6800" tIns="46800" rIns="46800" bIns="46800" numCol="1" anchor="t" anchorCtr="0" compatLnSpc="1">
            <a:prstTxWarp prst="textNoShape">
              <a:avLst/>
            </a:prstTxWarp>
          </a:bodyPr>
          <a:lstStyle>
            <a:lvl1pPr algn="r" eaLnBrk="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fld id="{46A65866-80E6-4070-9BCC-DF2EA064D0CB}" type="slidenum">
              <a:rPr lang="de-DE" altLang="de-DE"/>
              <a:pPr/>
              <a:t>‹#›</a:t>
            </a:fld>
            <a:endParaRPr lang="de-DE" altLang="de-DE"/>
          </a:p>
        </p:txBody>
      </p:sp>
      <p:sp>
        <p:nvSpPr>
          <p:cNvPr id="1028" name="Rectangle 3">
            <a:extLst>
              <a:ext uri="{FF2B5EF4-FFF2-40B4-BE49-F238E27FC236}">
                <a16:creationId xmlns:a16="http://schemas.microsoft.com/office/drawing/2014/main" id="{C41B35D9-4B89-4243-A95E-B3747D49472D}"/>
              </a:ext>
            </a:extLst>
          </p:cNvPr>
          <p:cNvSpPr>
            <a:spLocks noGrp="1" noChangeArrowheads="1"/>
          </p:cNvSpPr>
          <p:nvPr>
            <p:ph type="title"/>
          </p:nvPr>
        </p:nvSpPr>
        <p:spPr bwMode="auto">
          <a:xfrm>
            <a:off x="457200" y="171450"/>
            <a:ext cx="82280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45720" tIns="46800" rIns="45720" bIns="46800" numCol="1" anchor="ctr" anchorCtr="0" compatLnSpc="1">
            <a:prstTxWarp prst="textNoShape">
              <a:avLst/>
            </a:prstTxWarp>
          </a:bodyPr>
          <a:lstStyle/>
          <a:p>
            <a:pPr lvl="0"/>
            <a:r>
              <a:rPr lang="en-GB" altLang="de-DE"/>
              <a:t>Klicken Sie, um das Format des Titeltextes zu bearbeiten</a:t>
            </a:r>
          </a:p>
        </p:txBody>
      </p:sp>
      <p:sp>
        <p:nvSpPr>
          <p:cNvPr id="1029" name="Rectangle 4">
            <a:extLst>
              <a:ext uri="{FF2B5EF4-FFF2-40B4-BE49-F238E27FC236}">
                <a16:creationId xmlns:a16="http://schemas.microsoft.com/office/drawing/2014/main" id="{29D24C32-16DE-4CBB-9375-27222F8957BE}"/>
              </a:ext>
            </a:extLst>
          </p:cNvPr>
          <p:cNvSpPr>
            <a:spLocks noGrp="1" noChangeArrowheads="1"/>
          </p:cNvSpPr>
          <p:nvPr>
            <p:ph type="body" idx="1"/>
          </p:nvPr>
        </p:nvSpPr>
        <p:spPr bwMode="auto">
          <a:xfrm>
            <a:off x="457200" y="1524000"/>
            <a:ext cx="8228013" cy="4600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45720" tIns="46800" rIns="45720" bIns="46800" numCol="1" anchor="t" anchorCtr="0" compatLnSpc="1">
            <a:prstTxWarp prst="textNoShape">
              <a:avLst/>
            </a:prstTxWarp>
          </a:bodyPr>
          <a:lstStyle/>
          <a:p>
            <a:pPr lvl="0"/>
            <a:r>
              <a:rPr lang="en-GB" altLang="de-DE" dirty="0" err="1"/>
              <a:t>Klicken</a:t>
            </a:r>
            <a:r>
              <a:rPr lang="en-GB" altLang="de-DE" dirty="0"/>
              <a:t> Sie, um die </a:t>
            </a:r>
            <a:r>
              <a:rPr lang="en-GB" altLang="de-DE" dirty="0" err="1"/>
              <a:t>Formate</a:t>
            </a:r>
            <a:r>
              <a:rPr lang="en-GB" altLang="de-DE" dirty="0"/>
              <a:t> des </a:t>
            </a:r>
            <a:r>
              <a:rPr lang="en-GB" altLang="de-DE" dirty="0" err="1"/>
              <a:t>Gliederungstextes</a:t>
            </a:r>
            <a:r>
              <a:rPr lang="en-GB" altLang="de-DE" dirty="0"/>
              <a:t> </a:t>
            </a:r>
            <a:r>
              <a:rPr lang="en-GB" altLang="de-DE" dirty="0" err="1"/>
              <a:t>zu</a:t>
            </a:r>
            <a:r>
              <a:rPr lang="en-GB" altLang="de-DE" dirty="0"/>
              <a:t> </a:t>
            </a:r>
            <a:r>
              <a:rPr lang="en-GB" altLang="de-DE" dirty="0" err="1"/>
              <a:t>bearbeiten</a:t>
            </a:r>
            <a:endParaRPr lang="en-GB" altLang="de-DE" dirty="0"/>
          </a:p>
          <a:p>
            <a:pPr lvl="1"/>
            <a:r>
              <a:rPr lang="en-GB" altLang="de-DE" dirty="0" err="1"/>
              <a:t>Zweite</a:t>
            </a:r>
            <a:r>
              <a:rPr lang="en-GB" altLang="de-DE" dirty="0"/>
              <a:t> </a:t>
            </a:r>
            <a:r>
              <a:rPr lang="en-GB" altLang="de-DE" dirty="0" err="1"/>
              <a:t>Gliederungsebene</a:t>
            </a:r>
            <a:endParaRPr lang="en-GB" altLang="de-DE" dirty="0"/>
          </a:p>
          <a:p>
            <a:pPr lvl="2"/>
            <a:r>
              <a:rPr lang="en-GB" altLang="de-DE" dirty="0" err="1"/>
              <a:t>Dritte</a:t>
            </a:r>
            <a:r>
              <a:rPr lang="en-GB" altLang="de-DE" dirty="0"/>
              <a:t> </a:t>
            </a:r>
            <a:r>
              <a:rPr lang="en-GB" altLang="de-DE" dirty="0" err="1"/>
              <a:t>Gliederungsebene</a:t>
            </a:r>
            <a:endParaRPr lang="en-GB" altLang="de-DE" dirty="0"/>
          </a:p>
          <a:p>
            <a:pPr lvl="3"/>
            <a:r>
              <a:rPr lang="en-GB" altLang="de-DE" dirty="0" err="1"/>
              <a:t>Vierte</a:t>
            </a:r>
            <a:r>
              <a:rPr lang="en-GB" altLang="de-DE" dirty="0"/>
              <a:t> </a:t>
            </a:r>
            <a:r>
              <a:rPr lang="en-GB" altLang="de-DE" dirty="0" err="1"/>
              <a:t>Gliederungsebene</a:t>
            </a:r>
            <a:endParaRPr lang="en-GB" altLang="de-DE" dirty="0"/>
          </a:p>
          <a:p>
            <a:pPr lvl="4"/>
            <a:r>
              <a:rPr lang="en-GB" altLang="de-DE" dirty="0" err="1"/>
              <a:t>Fünfte</a:t>
            </a:r>
            <a:r>
              <a:rPr lang="en-GB" altLang="de-DE" dirty="0"/>
              <a:t> </a:t>
            </a:r>
            <a:r>
              <a:rPr lang="en-GB" altLang="de-DE" dirty="0" err="1"/>
              <a:t>Gliederungsebene</a:t>
            </a:r>
            <a:endParaRPr lang="en-GB" altLang="de-DE" dirty="0"/>
          </a:p>
          <a:p>
            <a:pPr lvl="4"/>
            <a:r>
              <a:rPr lang="en-GB" altLang="de-DE" dirty="0" err="1"/>
              <a:t>Sechste</a:t>
            </a:r>
            <a:r>
              <a:rPr lang="en-GB" altLang="de-DE" dirty="0"/>
              <a:t> </a:t>
            </a:r>
            <a:r>
              <a:rPr lang="en-GB" altLang="de-DE" dirty="0" err="1"/>
              <a:t>Gliederungsebene</a:t>
            </a:r>
            <a:endParaRPr lang="en-GB" altLang="de-DE" dirty="0"/>
          </a:p>
          <a:p>
            <a:pPr lvl="4"/>
            <a:r>
              <a:rPr lang="en-GB" altLang="de-DE" dirty="0" err="1"/>
              <a:t>Siebente</a:t>
            </a:r>
            <a:r>
              <a:rPr lang="en-GB" altLang="de-DE" dirty="0"/>
              <a:t> </a:t>
            </a:r>
            <a:r>
              <a:rPr lang="en-GB" altLang="de-DE" dirty="0" err="1"/>
              <a:t>Gliederungsebene</a:t>
            </a:r>
            <a:endParaRPr lang="en-GB" altLang="de-DE" dirty="0"/>
          </a:p>
          <a:p>
            <a:pPr lvl="4"/>
            <a:r>
              <a:rPr lang="en-GB" altLang="de-DE" dirty="0" err="1"/>
              <a:t>Achte</a:t>
            </a:r>
            <a:r>
              <a:rPr lang="en-GB" altLang="de-DE" dirty="0"/>
              <a:t> </a:t>
            </a:r>
            <a:r>
              <a:rPr lang="en-GB" altLang="de-DE" dirty="0" err="1"/>
              <a:t>Gliederungsebene</a:t>
            </a:r>
            <a:endParaRPr lang="en-GB" altLang="de-DE" dirty="0"/>
          </a:p>
          <a:p>
            <a:pPr lvl="4"/>
            <a:r>
              <a:rPr lang="en-GB" altLang="de-DE" dirty="0" err="1"/>
              <a:t>Neunte</a:t>
            </a:r>
            <a:r>
              <a:rPr lang="en-GB" altLang="de-DE" dirty="0"/>
              <a:t> </a:t>
            </a:r>
            <a:r>
              <a:rPr lang="en-GB" altLang="de-DE" dirty="0" err="1"/>
              <a:t>Gliederungsebene</a:t>
            </a:r>
            <a:endParaRPr lang="en-GB" altLang="de-DE" dirty="0"/>
          </a:p>
        </p:txBody>
      </p:sp>
      <p:sp>
        <p:nvSpPr>
          <p:cNvPr id="1030" name="Rechteck 2">
            <a:extLst>
              <a:ext uri="{FF2B5EF4-FFF2-40B4-BE49-F238E27FC236}">
                <a16:creationId xmlns:a16="http://schemas.microsoft.com/office/drawing/2014/main" id="{128576B7-4E98-4E5A-AF2C-F1D7DA562587}"/>
              </a:ext>
            </a:extLst>
          </p:cNvPr>
          <p:cNvSpPr>
            <a:spLocks noChangeArrowheads="1"/>
          </p:cNvSpPr>
          <p:nvPr userDrawn="1"/>
        </p:nvSpPr>
        <p:spPr bwMode="auto">
          <a:xfrm>
            <a:off x="107950" y="6538913"/>
            <a:ext cx="7777163" cy="231775"/>
          </a:xfrm>
          <a:prstGeom prst="rect">
            <a:avLst/>
          </a:prstGeom>
          <a:solidFill>
            <a:schemeClr val="bg1"/>
          </a:solidFill>
          <a:ln w="9525">
            <a:solidFill>
              <a:schemeClr val="bg1"/>
            </a:solidFill>
            <a:round/>
            <a:headEnd/>
            <a:tailEnd/>
          </a:ln>
        </p:spPr>
        <p:txBody>
          <a:bodyPr/>
          <a:lstStyle/>
          <a:p>
            <a:pPr algn="r" eaLnBrk="1">
              <a:buClr>
                <a:srgbClr val="000000"/>
              </a:buClr>
              <a:buSzPct val="100000"/>
              <a:buFont typeface="Times New Roman" panose="02020603050405020304" pitchFamily="18" charset="0"/>
              <a:buNone/>
            </a:pPr>
            <a:endParaRPr lang="de-DE" altLang="de-DE"/>
          </a:p>
        </p:txBody>
      </p:sp>
      <p:sp>
        <p:nvSpPr>
          <p:cNvPr id="1031" name="Textfeld 3">
            <a:extLst>
              <a:ext uri="{FF2B5EF4-FFF2-40B4-BE49-F238E27FC236}">
                <a16:creationId xmlns:a16="http://schemas.microsoft.com/office/drawing/2014/main" id="{86DC014B-F464-4CEA-9B2E-6466FECD3CFC}"/>
              </a:ext>
            </a:extLst>
          </p:cNvPr>
          <p:cNvSpPr txBox="1">
            <a:spLocks noChangeArrowheads="1"/>
          </p:cNvSpPr>
          <p:nvPr userDrawn="1"/>
        </p:nvSpPr>
        <p:spPr bwMode="auto">
          <a:xfrm>
            <a:off x="250825" y="6538913"/>
            <a:ext cx="7634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buClr>
                <a:srgbClr val="000000"/>
              </a:buClr>
              <a:buSzPct val="100000"/>
              <a:buFont typeface="Times New Roman" panose="02020603050405020304" pitchFamily="18" charset="0"/>
              <a:buNone/>
            </a:pPr>
            <a:r>
              <a:rPr lang="de-DE" altLang="de-DE" dirty="0">
                <a:solidFill>
                  <a:schemeClr val="tx1"/>
                </a:solidFill>
              </a:rPr>
              <a:t>LFE Medieninformatik 	- Proseminar Medieninformatik So2019</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606060"/>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606060"/>
          </a:solidFill>
          <a:latin typeface="Helvetica Neue" charset="0"/>
          <a:ea typeface="Helvetica Neue" charset="0"/>
          <a:cs typeface="Helvetica Neue" charset="0"/>
        </a:defRPr>
      </a:lvl2pPr>
      <a:lvl3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606060"/>
          </a:solidFill>
          <a:latin typeface="Helvetica Neue" charset="0"/>
          <a:ea typeface="Helvetica Neue" charset="0"/>
          <a:cs typeface="Helvetica Neue" charset="0"/>
        </a:defRPr>
      </a:lvl3pPr>
      <a:lvl4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606060"/>
          </a:solidFill>
          <a:latin typeface="Helvetica Neue" charset="0"/>
          <a:ea typeface="Helvetica Neue" charset="0"/>
          <a:cs typeface="Helvetica Neue" charset="0"/>
        </a:defRPr>
      </a:lvl4pPr>
      <a:lvl5pPr algn="l" defTabSz="449263" rtl="0" eaLnBrk="0" fontAlgn="base" hangingPunct="0">
        <a:spcBef>
          <a:spcPct val="0"/>
        </a:spcBef>
        <a:spcAft>
          <a:spcPct val="0"/>
        </a:spcAft>
        <a:buClr>
          <a:srgbClr val="000000"/>
        </a:buClr>
        <a:buSzPct val="100000"/>
        <a:buFont typeface="Times New Roman" panose="02020603050405020304" pitchFamily="18" charset="0"/>
        <a:defRPr sz="3600">
          <a:solidFill>
            <a:srgbClr val="606060"/>
          </a:solidFill>
          <a:latin typeface="Helvetica Neue" charset="0"/>
          <a:ea typeface="Helvetica Neue" charset="0"/>
          <a:cs typeface="Helvetica Neue"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606060"/>
          </a:solidFill>
          <a:latin typeface="Helvetica Neue" charset="0"/>
          <a:ea typeface="Helvetica Neue" charset="0"/>
          <a:cs typeface="Helvetica Neue"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606060"/>
          </a:solidFill>
          <a:latin typeface="Helvetica Neue" charset="0"/>
          <a:ea typeface="Helvetica Neue" charset="0"/>
          <a:cs typeface="Helvetica Neue"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606060"/>
          </a:solidFill>
          <a:latin typeface="Helvetica Neue" charset="0"/>
          <a:ea typeface="Helvetica Neue" charset="0"/>
          <a:cs typeface="Helvetica Neue"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600">
          <a:solidFill>
            <a:srgbClr val="606060"/>
          </a:solidFill>
          <a:latin typeface="Helvetica Neue" charset="0"/>
          <a:ea typeface="Helvetica Neue" charset="0"/>
          <a:cs typeface="Helvetica Neue" charset="0"/>
        </a:defRPr>
      </a:lvl9pPr>
    </p:titleStyle>
    <p:bodyStyle>
      <a:lvl1pPr marL="342900" indent="-342900" algn="l" defTabSz="449263" rtl="0" eaLnBrk="0" fontAlgn="base" hangingPunct="0">
        <a:lnSpc>
          <a:spcPct val="150000"/>
        </a:lnSpc>
        <a:spcBef>
          <a:spcPts val="400"/>
        </a:spcBef>
        <a:spcAft>
          <a:spcPct val="0"/>
        </a:spcAft>
        <a:buClr>
          <a:srgbClr val="000000"/>
        </a:buClr>
        <a:buSzPct val="100000"/>
        <a:buFont typeface="Times New Roman" panose="02020603050405020304" pitchFamily="18" charset="0"/>
        <a:defRPr sz="2000">
          <a:solidFill>
            <a:srgbClr val="333333"/>
          </a:solidFill>
          <a:latin typeface="+mn-lt"/>
          <a:ea typeface="+mn-ea"/>
          <a:cs typeface="+mn-cs"/>
        </a:defRPr>
      </a:lvl1pPr>
      <a:lvl2pPr marL="742950" indent="-285750" algn="l" defTabSz="449263" rtl="0" eaLnBrk="0" fontAlgn="base" hangingPunct="0">
        <a:lnSpc>
          <a:spcPct val="150000"/>
        </a:lnSpc>
        <a:spcBef>
          <a:spcPts val="400"/>
        </a:spcBef>
        <a:spcAft>
          <a:spcPct val="0"/>
        </a:spcAft>
        <a:buClr>
          <a:srgbClr val="000000"/>
        </a:buClr>
        <a:buSzPct val="100000"/>
        <a:buFont typeface="Times New Roman" panose="02020603050405020304" pitchFamily="18" charset="0"/>
        <a:defRPr sz="2000">
          <a:solidFill>
            <a:srgbClr val="333333"/>
          </a:solidFill>
          <a:latin typeface="+mn-lt"/>
          <a:ea typeface="+mn-ea"/>
          <a:cs typeface="+mn-cs"/>
        </a:defRPr>
      </a:lvl2pPr>
      <a:lvl3pPr marL="1143000" indent="-228600" algn="l" defTabSz="449263" rtl="0" eaLnBrk="0" fontAlgn="base" hangingPunct="0">
        <a:lnSpc>
          <a:spcPct val="150000"/>
        </a:lnSpc>
        <a:spcBef>
          <a:spcPts val="400"/>
        </a:spcBef>
        <a:spcAft>
          <a:spcPct val="0"/>
        </a:spcAft>
        <a:buClr>
          <a:srgbClr val="000000"/>
        </a:buClr>
        <a:buSzPct val="100000"/>
        <a:buFont typeface="Times New Roman" panose="02020603050405020304" pitchFamily="18" charset="0"/>
        <a:defRPr sz="2000">
          <a:solidFill>
            <a:srgbClr val="333333"/>
          </a:solidFill>
          <a:latin typeface="+mn-lt"/>
          <a:ea typeface="+mn-ea"/>
          <a:cs typeface="+mn-cs"/>
        </a:defRPr>
      </a:lvl3pPr>
      <a:lvl4pPr marL="1600200" indent="-228600" algn="l" defTabSz="449263" rtl="0" eaLnBrk="0" fontAlgn="base" hangingPunct="0">
        <a:lnSpc>
          <a:spcPct val="150000"/>
        </a:lnSpc>
        <a:spcBef>
          <a:spcPts val="400"/>
        </a:spcBef>
        <a:spcAft>
          <a:spcPct val="0"/>
        </a:spcAft>
        <a:buClr>
          <a:srgbClr val="000000"/>
        </a:buClr>
        <a:buSzPct val="100000"/>
        <a:buFont typeface="Times New Roman" panose="02020603050405020304" pitchFamily="18" charset="0"/>
        <a:defRPr sz="2000">
          <a:solidFill>
            <a:srgbClr val="333333"/>
          </a:solidFill>
          <a:latin typeface="+mn-lt"/>
          <a:ea typeface="+mn-ea"/>
          <a:cs typeface="+mn-cs"/>
        </a:defRPr>
      </a:lvl4pPr>
      <a:lvl5pPr marL="2057400" indent="-228600" algn="l" defTabSz="449263" rtl="0" eaLnBrk="0" fontAlgn="base" hangingPunct="0">
        <a:lnSpc>
          <a:spcPct val="150000"/>
        </a:lnSpc>
        <a:spcBef>
          <a:spcPts val="400"/>
        </a:spcBef>
        <a:spcAft>
          <a:spcPct val="0"/>
        </a:spcAft>
        <a:buClr>
          <a:srgbClr val="000000"/>
        </a:buClr>
        <a:buSzPct val="100000"/>
        <a:buFont typeface="Times New Roman" panose="02020603050405020304" pitchFamily="18" charset="0"/>
        <a:defRPr sz="2000">
          <a:solidFill>
            <a:srgbClr val="333333"/>
          </a:solidFill>
          <a:latin typeface="+mn-lt"/>
          <a:ea typeface="+mn-ea"/>
          <a:cs typeface="+mn-cs"/>
        </a:defRPr>
      </a:lvl5pPr>
      <a:lvl6pPr marL="2514600" indent="-228600" algn="l" defTabSz="449263" rtl="0" eaLnBrk="0" fontAlgn="base" hangingPunct="0">
        <a:lnSpc>
          <a:spcPct val="150000"/>
        </a:lnSpc>
        <a:spcBef>
          <a:spcPts val="400"/>
        </a:spcBef>
        <a:spcAft>
          <a:spcPct val="0"/>
        </a:spcAft>
        <a:buClr>
          <a:srgbClr val="000000"/>
        </a:buClr>
        <a:buSzPct val="100000"/>
        <a:buFont typeface="Times New Roman" pitchFamily="16" charset="0"/>
        <a:defRPr sz="2000">
          <a:solidFill>
            <a:srgbClr val="333333"/>
          </a:solidFill>
          <a:latin typeface="+mn-lt"/>
          <a:ea typeface="+mn-ea"/>
          <a:cs typeface="+mn-cs"/>
        </a:defRPr>
      </a:lvl6pPr>
      <a:lvl7pPr marL="2971800" indent="-228600" algn="l" defTabSz="449263" rtl="0" eaLnBrk="0" fontAlgn="base" hangingPunct="0">
        <a:lnSpc>
          <a:spcPct val="150000"/>
        </a:lnSpc>
        <a:spcBef>
          <a:spcPts val="400"/>
        </a:spcBef>
        <a:spcAft>
          <a:spcPct val="0"/>
        </a:spcAft>
        <a:buClr>
          <a:srgbClr val="000000"/>
        </a:buClr>
        <a:buSzPct val="100000"/>
        <a:buFont typeface="Times New Roman" pitchFamily="16" charset="0"/>
        <a:defRPr sz="2000">
          <a:solidFill>
            <a:srgbClr val="333333"/>
          </a:solidFill>
          <a:latin typeface="+mn-lt"/>
          <a:ea typeface="+mn-ea"/>
          <a:cs typeface="+mn-cs"/>
        </a:defRPr>
      </a:lvl7pPr>
      <a:lvl8pPr marL="3429000" indent="-228600" algn="l" defTabSz="449263" rtl="0" eaLnBrk="0" fontAlgn="base" hangingPunct="0">
        <a:lnSpc>
          <a:spcPct val="150000"/>
        </a:lnSpc>
        <a:spcBef>
          <a:spcPts val="400"/>
        </a:spcBef>
        <a:spcAft>
          <a:spcPct val="0"/>
        </a:spcAft>
        <a:buClr>
          <a:srgbClr val="000000"/>
        </a:buClr>
        <a:buSzPct val="100000"/>
        <a:buFont typeface="Times New Roman" pitchFamily="16" charset="0"/>
        <a:defRPr sz="2000">
          <a:solidFill>
            <a:srgbClr val="333333"/>
          </a:solidFill>
          <a:latin typeface="+mn-lt"/>
          <a:ea typeface="+mn-ea"/>
          <a:cs typeface="+mn-cs"/>
        </a:defRPr>
      </a:lvl8pPr>
      <a:lvl9pPr marL="3886200" indent="-228600" algn="l" defTabSz="449263" rtl="0" eaLnBrk="0" fontAlgn="base" hangingPunct="0">
        <a:lnSpc>
          <a:spcPct val="150000"/>
        </a:lnSpc>
        <a:spcBef>
          <a:spcPts val="400"/>
        </a:spcBef>
        <a:spcAft>
          <a:spcPct val="0"/>
        </a:spcAft>
        <a:buClr>
          <a:srgbClr val="000000"/>
        </a:buClr>
        <a:buSzPct val="100000"/>
        <a:buFont typeface="Times New Roman" pitchFamily="16" charset="0"/>
        <a:defRPr sz="2000">
          <a:solidFill>
            <a:srgbClr val="333333"/>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mindfulsalestraining.net/pitch-your-idea-in-90-seconds-or-less/"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medien.ifi.lmu.de/lehre/ss19/ps/template/ps_latex_template.zip"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www.medien.ifi.lmu.de/lehre/ss19/ps/materials/Proseminar_Beispielarbeiten.zi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lifehacker.com/5810271/how-to-create-presentations-that-dont-suck"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https://www.ted.com/" TargetMode="External"/><Relationship Id="rId4" Type="http://schemas.openxmlformats.org/officeDocument/2006/relationships/hyperlink" Target="https://www.amazon.de/Kunst-Pr&#228;sentation-einfachen-gestalten-pr&#228;sentieren/dp/3827327083"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s://www.elsevier.com/catalog" TargetMode="External"/><Relationship Id="rId3" Type="http://schemas.openxmlformats.org/officeDocument/2006/relationships/hyperlink" Target="http://scholar.google.com/" TargetMode="External"/><Relationship Id="rId7" Type="http://schemas.openxmlformats.org/officeDocument/2006/relationships/hyperlink" Target="https://link.springer.com/"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ieeexplore.ieee.org/" TargetMode="External"/><Relationship Id="rId11" Type="http://schemas.openxmlformats.org/officeDocument/2006/relationships/image" Target="../media/image8.png"/><Relationship Id="rId5" Type="http://schemas.openxmlformats.org/officeDocument/2006/relationships/hyperlink" Target="http://citeseer.ist.psu.edu/" TargetMode="External"/><Relationship Id="rId10" Type="http://schemas.openxmlformats.org/officeDocument/2006/relationships/hyperlink" Target="http://opacplus.ub.uni-muenchen.de/" TargetMode="External"/><Relationship Id="rId4" Type="http://schemas.openxmlformats.org/officeDocument/2006/relationships/hyperlink" Target="http://portal.acm.org/" TargetMode="External"/><Relationship Id="rId9" Type="http://schemas.openxmlformats.org/officeDocument/2006/relationships/hyperlink" Target="http://www.sciencedirect.co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edu.lmu.de/apb/dokumente-und-materialien/dokumente-bachelor/hinweise-zur-apa.pdf"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hyperlink" Target="http://www.medien.ifi.lmu.de/lehre/Plagiate-IfI.pdf"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hyperlink" Target="http://www.ub.uni-muenchen.de/schreiben/literaturverwaltung/citavi/index.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ub.uni-muenchen.de/schreiben/literaturverwaltung/endnote/index.html"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hyperlink" Target="http://www.jabref.org/"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3" Type="http://schemas.openxmlformats.org/officeDocument/2006/relationships/hyperlink" Target="https://www.mendeley.com/"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docs.google.com/spreadsheets/d/1PiHsgfB54nq7grwDBKuASRfdCs-OgksAsZDxnwdcgF4/edit#gid=0"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21.sv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hyperlink" Target="mailto:linda.hirsch@ifi.lmu.de"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hyperlink" Target="http://www.ctan.org/" TargetMode="External"/><Relationship Id="rId3" Type="http://schemas.openxmlformats.org/officeDocument/2006/relationships/hyperlink" Target="http://www.miktex.org/" TargetMode="External"/><Relationship Id="rId7" Type="http://schemas.openxmlformats.org/officeDocument/2006/relationships/hyperlink" Target="http://www.xm1math.net/texmaker/"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uoregon.edu/~koch/texshop/index.html" TargetMode="External"/><Relationship Id="rId5" Type="http://schemas.openxmlformats.org/officeDocument/2006/relationships/hyperlink" Target="http://tug.org/mactex/" TargetMode="External"/><Relationship Id="rId4" Type="http://schemas.openxmlformats.org/officeDocument/2006/relationships/hyperlink" Target="http://www.toolscenter.org/" TargetMode="External"/><Relationship Id="rId9" Type="http://schemas.openxmlformats.org/officeDocument/2006/relationships/hyperlink" Target="http://kile.sourceforge.net/"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www.ctan.org/" TargetMode="External"/><Relationship Id="rId7" Type="http://schemas.openxmlformats.org/officeDocument/2006/relationships/hyperlink" Target="http://www.dante.de/faq/de-tex-faq/html/de-tex-faq.html"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hyperlink" Target="http://tug.ctan.org/tex-archive/info/epslatex/english/epslatex.pdf" TargetMode="External"/><Relationship Id="rId5" Type="http://schemas.openxmlformats.org/officeDocument/2006/relationships/hyperlink" Target="http://www.ctan.org/tex-archive/info/symbols/comprehensive/" TargetMode="External"/><Relationship Id="rId4" Type="http://schemas.openxmlformats.org/officeDocument/2006/relationships/hyperlink" Target="http://www.ctan.org/tex-archive/info/lshort/english/"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8126FEDC-D4F7-4209-99ED-C6CC8E73FF39}"/>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A243B2DF-BA8A-452E-8A66-43CA0CD079BC}"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a:t>
            </a:fld>
            <a:endParaRPr lang="de-DE" altLang="de-DE" sz="800">
              <a:solidFill>
                <a:srgbClr val="808080"/>
              </a:solidFill>
              <a:latin typeface="Arial" panose="020B0604020202020204" pitchFamily="34" charset="0"/>
              <a:cs typeface="Arial" panose="020B0604020202020204" pitchFamily="34" charset="0"/>
            </a:endParaRPr>
          </a:p>
        </p:txBody>
      </p:sp>
      <p:sp>
        <p:nvSpPr>
          <p:cNvPr id="2051" name="Text Box 2">
            <a:extLst>
              <a:ext uri="{FF2B5EF4-FFF2-40B4-BE49-F238E27FC236}">
                <a16:creationId xmlns:a16="http://schemas.microsoft.com/office/drawing/2014/main" id="{0E28E824-9971-47E9-BA20-3EE29220E664}"/>
              </a:ext>
            </a:extLst>
          </p:cNvPr>
          <p:cNvSpPr txBox="1">
            <a:spLocks noChangeArrowheads="1"/>
          </p:cNvSpPr>
          <p:nvPr/>
        </p:nvSpPr>
        <p:spPr bwMode="auto">
          <a:xfrm>
            <a:off x="685800" y="2130425"/>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2052" name="Rectangle 3">
            <a:extLst>
              <a:ext uri="{FF2B5EF4-FFF2-40B4-BE49-F238E27FC236}">
                <a16:creationId xmlns:a16="http://schemas.microsoft.com/office/drawing/2014/main" id="{9B25E922-3C20-4B60-8F2A-D14ECE0A16F7}"/>
              </a:ext>
            </a:extLst>
          </p:cNvPr>
          <p:cNvSpPr>
            <a:spLocks noChangeArrowheads="1"/>
          </p:cNvSpPr>
          <p:nvPr/>
        </p:nvSpPr>
        <p:spPr bwMode="auto">
          <a:xfrm>
            <a:off x="0" y="27384"/>
            <a:ext cx="9144000" cy="6858000"/>
          </a:xfrm>
          <a:prstGeom prst="rect">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2053" name="Rectangle 4">
            <a:extLst>
              <a:ext uri="{FF2B5EF4-FFF2-40B4-BE49-F238E27FC236}">
                <a16:creationId xmlns:a16="http://schemas.microsoft.com/office/drawing/2014/main" id="{26523AF9-8683-4753-87F7-AF237F3A7DB3}"/>
              </a:ext>
            </a:extLst>
          </p:cNvPr>
          <p:cNvSpPr>
            <a:spLocks noChangeArrowheads="1"/>
          </p:cNvSpPr>
          <p:nvPr/>
        </p:nvSpPr>
        <p:spPr bwMode="auto">
          <a:xfrm>
            <a:off x="381000" y="2133600"/>
            <a:ext cx="7959725" cy="981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20000"/>
              </a:lnSpc>
              <a:spcBef>
                <a:spcPct val="0"/>
              </a:spcBef>
              <a:buClrTx/>
              <a:buFontTx/>
              <a:buNone/>
              <a:defRPr/>
            </a:pPr>
            <a:r>
              <a:rPr lang="de-DE" altLang="de-DE" sz="3200" dirty="0">
                <a:solidFill>
                  <a:srgbClr val="606060"/>
                </a:solidFill>
                <a:latin typeface="Helvetica Neue" charset="0"/>
                <a:ea typeface="Helvetica Neue" charset="0"/>
                <a:cs typeface="Helvetica Neue" charset="0"/>
              </a:rPr>
              <a:t>Proseminar Medieninformatik</a:t>
            </a:r>
          </a:p>
          <a:p>
            <a:pPr eaLnBrk="1">
              <a:lnSpc>
                <a:spcPct val="120000"/>
              </a:lnSpc>
              <a:spcBef>
                <a:spcPct val="0"/>
              </a:spcBef>
              <a:buClrTx/>
              <a:buFontTx/>
              <a:buNone/>
              <a:defRPr/>
            </a:pPr>
            <a:r>
              <a:rPr lang="de-DE" altLang="de-DE" sz="1600" dirty="0">
                <a:latin typeface="Helvetica Neue" charset="0"/>
                <a:ea typeface="Helvetica Neue" charset="0"/>
                <a:cs typeface="Helvetica Neue" charset="0"/>
              </a:rPr>
              <a:t>Summer term 2019</a:t>
            </a:r>
          </a:p>
        </p:txBody>
      </p:sp>
      <p:sp>
        <p:nvSpPr>
          <p:cNvPr id="2054" name="Text Box 5">
            <a:extLst>
              <a:ext uri="{FF2B5EF4-FFF2-40B4-BE49-F238E27FC236}">
                <a16:creationId xmlns:a16="http://schemas.microsoft.com/office/drawing/2014/main" id="{D4544698-64AC-43C9-9994-95DF839BBC1C}"/>
              </a:ext>
            </a:extLst>
          </p:cNvPr>
          <p:cNvSpPr txBox="1">
            <a:spLocks noChangeArrowheads="1"/>
          </p:cNvSpPr>
          <p:nvPr/>
        </p:nvSpPr>
        <p:spPr bwMode="auto">
          <a:xfrm>
            <a:off x="381000" y="5313363"/>
            <a:ext cx="7454900"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25000"/>
              </a:lnSpc>
              <a:spcBef>
                <a:spcPct val="0"/>
              </a:spcBef>
              <a:buClrTx/>
              <a:buFontTx/>
              <a:buNone/>
              <a:defRPr/>
            </a:pPr>
            <a:r>
              <a:rPr lang="de-DE" altLang="de-DE" sz="1600" dirty="0">
                <a:latin typeface="Helvetica Neue" charset="0"/>
                <a:ea typeface="Helvetica Neue" charset="0"/>
                <a:cs typeface="Helvetica Neue" charset="0"/>
              </a:rPr>
              <a:t>Prof. Dr. Andreas Butz</a:t>
            </a:r>
          </a:p>
          <a:p>
            <a:pPr eaLnBrk="1">
              <a:lnSpc>
                <a:spcPct val="125000"/>
              </a:lnSpc>
              <a:spcBef>
                <a:spcPct val="0"/>
              </a:spcBef>
              <a:buClrTx/>
              <a:buFontTx/>
              <a:buNone/>
              <a:defRPr/>
            </a:pPr>
            <a:r>
              <a:rPr lang="de-DE" altLang="de-DE" sz="1600" dirty="0">
                <a:latin typeface="Helvetica Neue" charset="0"/>
                <a:ea typeface="Helvetica Neue" charset="0"/>
                <a:cs typeface="Helvetica Neue" charset="0"/>
              </a:rPr>
              <a:t>Linda Hirsch (linda.hirsch@ifi.lmu.de)</a:t>
            </a:r>
          </a:p>
          <a:p>
            <a:pPr eaLnBrk="1">
              <a:lnSpc>
                <a:spcPct val="125000"/>
              </a:lnSpc>
              <a:spcBef>
                <a:spcPct val="0"/>
              </a:spcBef>
              <a:buClrTx/>
              <a:buFontTx/>
              <a:buNone/>
              <a:defRPr/>
            </a:pPr>
            <a:r>
              <a:rPr lang="de-DE" altLang="de-DE" sz="1600" dirty="0">
                <a:latin typeface="Helvetica Neue" charset="0"/>
                <a:ea typeface="Helvetica Neue" charset="0"/>
                <a:cs typeface="Helvetica Neue" charset="0"/>
              </a:rPr>
              <a:t>02.05.2019</a:t>
            </a:r>
          </a:p>
        </p:txBody>
      </p:sp>
      <p:pic>
        <p:nvPicPr>
          <p:cNvPr id="2055" name="Picture 6">
            <a:extLst>
              <a:ext uri="{FF2B5EF4-FFF2-40B4-BE49-F238E27FC236}">
                <a16:creationId xmlns:a16="http://schemas.microsoft.com/office/drawing/2014/main" id="{46E7B23D-14A4-469D-9DB1-16427DE103A2}"/>
              </a:ext>
            </a:extLst>
          </p:cNvPr>
          <p:cNvPicPr>
            <a:picLocks noChangeAspect="1" noChangeArrowheads="1"/>
          </p:cNvPicPr>
          <p:nvPr/>
        </p:nvPicPr>
        <p:blipFill>
          <a:blip r:embed="rId3"/>
          <a:srcRect t="729"/>
          <a:stretch>
            <a:fillRect/>
          </a:stretch>
        </p:blipFill>
        <p:spPr bwMode="auto">
          <a:xfrm>
            <a:off x="6172200" y="5313363"/>
            <a:ext cx="2695575" cy="1276350"/>
          </a:xfrm>
          <a:prstGeom prst="rect">
            <a:avLst/>
          </a:prstGeom>
          <a:noFill/>
          <a:ln>
            <a:noFill/>
          </a:ln>
          <a:effectLst/>
          <a:extLst>
            <a:ext uri="{909E8E84-426E-40DD-AFC4-6F175D3DCCD1}">
              <a14:hiddenFill xmlns:a14="http://schemas.microsoft.com/office/drawing/2010/main">
                <a:blipFill dpi="0" rotWithShape="0">
                  <a:blip/>
                  <a:srcRect t="729"/>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2056" name="Slide Number Placeholder 1">
            <a:extLst>
              <a:ext uri="{FF2B5EF4-FFF2-40B4-BE49-F238E27FC236}">
                <a16:creationId xmlns:a16="http://schemas.microsoft.com/office/drawing/2014/main" id="{DCDC084E-885C-46CF-AD87-766A6F6E740F}"/>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C4C15538-B5FB-4235-919A-CD31CCBA9692}" type="slidenum">
              <a:rPr lang="de-DE" altLang="de-DE">
                <a:solidFill>
                  <a:srgbClr val="000000"/>
                </a:solidFill>
              </a:rPr>
              <a:pPr/>
              <a:t>1</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a:extLst>
              <a:ext uri="{FF2B5EF4-FFF2-40B4-BE49-F238E27FC236}">
                <a16:creationId xmlns:a16="http://schemas.microsoft.com/office/drawing/2014/main" id="{F67F3C4D-5DAB-45C0-A112-95E7B832790D}"/>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EF17757F-EE8B-4301-AF68-868FDC30C417}"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10</a:t>
            </a:fld>
            <a:endParaRPr lang="de-DE" altLang="de-DE" sz="800">
              <a:solidFill>
                <a:srgbClr val="808080"/>
              </a:solidFill>
              <a:latin typeface="Arial" panose="020B0604020202020204" pitchFamily="34" charset="0"/>
              <a:cs typeface="Arial" panose="020B0604020202020204" pitchFamily="34" charset="0"/>
            </a:endParaRPr>
          </a:p>
        </p:txBody>
      </p:sp>
      <p:sp>
        <p:nvSpPr>
          <p:cNvPr id="13315" name="Text Box 2">
            <a:extLst>
              <a:ext uri="{FF2B5EF4-FFF2-40B4-BE49-F238E27FC236}">
                <a16:creationId xmlns:a16="http://schemas.microsoft.com/office/drawing/2014/main" id="{1C70FFC9-E3E5-4722-AFDD-0BD1D0F79F55}"/>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Short Presentation</a:t>
            </a:r>
          </a:p>
        </p:txBody>
      </p:sp>
      <p:sp>
        <p:nvSpPr>
          <p:cNvPr id="13316" name="Text Box 3">
            <a:extLst>
              <a:ext uri="{FF2B5EF4-FFF2-40B4-BE49-F238E27FC236}">
                <a16:creationId xmlns:a16="http://schemas.microsoft.com/office/drawing/2014/main" id="{6CB148F6-4063-45FD-9BD2-4EAE75EB4E18}"/>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marL="773113" indent="-31591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marL="914400">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dirty="0"/>
              <a:t>Introduce your topic in 90 seconds (in English)</a:t>
            </a:r>
          </a:p>
          <a:p>
            <a:pPr lvl="1" eaLnBrk="1">
              <a:buFont typeface="Arial" charset="0"/>
              <a:buChar char="•"/>
              <a:defRPr/>
            </a:pPr>
            <a:r>
              <a:rPr lang="de-DE" altLang="de-DE" dirty="0"/>
              <a:t>Sounds easier than it is!</a:t>
            </a:r>
          </a:p>
          <a:p>
            <a:pPr lvl="2" indent="0" eaLnBrk="1">
              <a:defRPr/>
            </a:pPr>
            <a:r>
              <a:rPr lang="de-DE" altLang="de-DE" dirty="0">
                <a:sym typeface="Wingdings" charset="2"/>
              </a:rPr>
              <a:t> </a:t>
            </a:r>
            <a:r>
              <a:rPr lang="de-DE" altLang="de-DE" dirty="0"/>
              <a:t>think carefully about what you want to </a:t>
            </a:r>
            <a:r>
              <a:rPr lang="de-DE" altLang="de-DE" dirty="0">
                <a:solidFill>
                  <a:schemeClr val="tx1"/>
                </a:solidFill>
              </a:rPr>
              <a:t>say (check out </a:t>
            </a:r>
            <a:r>
              <a:rPr lang="de-DE" altLang="de-DE" dirty="0">
                <a:solidFill>
                  <a:schemeClr val="tx1"/>
                </a:solidFill>
                <a:hlinkClick r:id="rId3">
                  <a:extLst>
                    <a:ext uri="{A12FA001-AC4F-418D-AE19-62706E023703}">
                      <ahyp:hlinkClr xmlns:ahyp="http://schemas.microsoft.com/office/drawing/2018/hyperlinkcolor" val="tx"/>
                    </a:ext>
                  </a:extLst>
                </a:hlinkClick>
              </a:rPr>
              <a:t>Pitch guidelines</a:t>
            </a:r>
            <a:r>
              <a:rPr lang="de-DE" altLang="de-DE" dirty="0">
                <a:solidFill>
                  <a:schemeClr val="tx1"/>
                </a:solidFill>
              </a:rPr>
              <a:t>)</a:t>
            </a:r>
          </a:p>
          <a:p>
            <a:pPr eaLnBrk="1">
              <a:buFont typeface="Arial" charset="0"/>
              <a:buChar char="•"/>
              <a:defRPr/>
            </a:pPr>
            <a:r>
              <a:rPr lang="de-DE" altLang="de-DE" dirty="0"/>
              <a:t>Up to three slides</a:t>
            </a:r>
          </a:p>
          <a:p>
            <a:pPr lvl="1" eaLnBrk="1">
              <a:buFont typeface="Arial" charset="0"/>
              <a:buChar char="•"/>
              <a:defRPr/>
            </a:pPr>
            <a:r>
              <a:rPr lang="de-DE" altLang="de-DE" dirty="0"/>
              <a:t>Submit as .pdf (zipped!) </a:t>
            </a:r>
            <a:r>
              <a:rPr lang="de-DE" altLang="de-DE" dirty="0">
                <a:sym typeface="Wingdings" charset="2"/>
              </a:rPr>
              <a:t></a:t>
            </a:r>
            <a:r>
              <a:rPr lang="de-DE" altLang="de-DE" dirty="0"/>
              <a:t> no animations possible</a:t>
            </a:r>
          </a:p>
          <a:p>
            <a:pPr eaLnBrk="1">
              <a:buFont typeface="Arial" charset="0"/>
              <a:buChar char="•"/>
              <a:defRPr/>
            </a:pPr>
            <a:r>
              <a:rPr lang="de-DE" altLang="de-DE" dirty="0"/>
              <a:t>Prepare the talk well! You will get feedback about the presentation style for the final presentation.</a:t>
            </a:r>
          </a:p>
          <a:p>
            <a:pPr eaLnBrk="1">
              <a:defRPr/>
            </a:pPr>
            <a:endParaRPr lang="de-DE" altLang="de-DE"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a:extLst>
              <a:ext uri="{FF2B5EF4-FFF2-40B4-BE49-F238E27FC236}">
                <a16:creationId xmlns:a16="http://schemas.microsoft.com/office/drawing/2014/main" id="{B1C63A14-B561-4226-A8B7-76B7D37C088D}"/>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F0588FB0-3DFB-460C-83EC-F920FECA3A80}"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11</a:t>
            </a:fld>
            <a:endParaRPr lang="de-DE" altLang="de-DE" sz="800">
              <a:solidFill>
                <a:srgbClr val="808080"/>
              </a:solidFill>
              <a:latin typeface="Arial" panose="020B0604020202020204" pitchFamily="34" charset="0"/>
              <a:cs typeface="Arial" panose="020B0604020202020204" pitchFamily="34" charset="0"/>
            </a:endParaRPr>
          </a:p>
        </p:txBody>
      </p:sp>
      <p:sp>
        <p:nvSpPr>
          <p:cNvPr id="14339" name="Text Box 2">
            <a:extLst>
              <a:ext uri="{FF2B5EF4-FFF2-40B4-BE49-F238E27FC236}">
                <a16:creationId xmlns:a16="http://schemas.microsoft.com/office/drawing/2014/main" id="{F2EF0B25-A529-4C49-BA23-AF2AFAF6F9AD}"/>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Paper – Outline</a:t>
            </a:r>
          </a:p>
        </p:txBody>
      </p:sp>
      <p:sp>
        <p:nvSpPr>
          <p:cNvPr id="14340" name="Text Box 3">
            <a:extLst>
              <a:ext uri="{FF2B5EF4-FFF2-40B4-BE49-F238E27FC236}">
                <a16:creationId xmlns:a16="http://schemas.microsoft.com/office/drawing/2014/main" id="{C3F002B9-5D8F-4221-8E1A-7188F96C9214}"/>
              </a:ext>
            </a:extLst>
          </p:cNvPr>
          <p:cNvSpPr txBox="1">
            <a:spLocks noChangeArrowheads="1"/>
          </p:cNvSpPr>
          <p:nvPr/>
        </p:nvSpPr>
        <p:spPr bwMode="auto">
          <a:xfrm>
            <a:off x="457200" y="1524000"/>
            <a:ext cx="8686800" cy="5145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dirty="0"/>
              <a:t>LaTeX-Paper template on the webpage</a:t>
            </a:r>
          </a:p>
          <a:p>
            <a:pPr lvl="1" eaLnBrk="1">
              <a:buFont typeface="Arial" charset="0"/>
              <a:buChar char="•"/>
              <a:defRPr/>
            </a:pPr>
            <a:r>
              <a:rPr lang="de-DE" altLang="de-DE" dirty="0"/>
              <a:t>Link:</a:t>
            </a:r>
            <a:r>
              <a:rPr lang="de-DE" altLang="de-DE" dirty="0">
                <a:solidFill>
                  <a:srgbClr val="FF0000"/>
                </a:solidFill>
                <a:hlinkClick r:id="rId3"/>
              </a:rPr>
              <a:t>https://www.medien.ifi.lmu.de/lehre/ss19/ps/template/ps_latex_template.zip</a:t>
            </a:r>
            <a:endParaRPr lang="de-DE" altLang="de-DE" dirty="0">
              <a:solidFill>
                <a:srgbClr val="FF0000"/>
              </a:solidFill>
            </a:endParaRPr>
          </a:p>
          <a:p>
            <a:pPr lvl="1" eaLnBrk="1">
              <a:buFont typeface="Arial" charset="0"/>
              <a:buChar char="•"/>
              <a:defRPr/>
            </a:pPr>
            <a:r>
              <a:rPr lang="de-DE" altLang="de-DE" dirty="0"/>
              <a:t>An optimal outline already contains everything you want to write as ordered bullet points (story &amp; golden line)</a:t>
            </a:r>
          </a:p>
          <a:p>
            <a:pPr eaLnBrk="1">
              <a:buFont typeface="Arial" charset="0"/>
              <a:buChar char="•"/>
              <a:defRPr/>
            </a:pPr>
            <a:r>
              <a:rPr lang="de-DE" altLang="de-DE" dirty="0"/>
              <a:t>Outline is basis for your paper – investing time here pays off!</a:t>
            </a:r>
          </a:p>
          <a:p>
            <a:pPr eaLnBrk="1">
              <a:buFont typeface="Arial" charset="0"/>
              <a:buChar char="•"/>
              <a:defRPr/>
            </a:pPr>
            <a:r>
              <a:rPr lang="de-DE" altLang="de-DE" dirty="0"/>
              <a:t>Structure of general research and survey papers </a:t>
            </a:r>
          </a:p>
          <a:p>
            <a:pPr eaLnBrk="1">
              <a:buFont typeface="Arial" charset="0"/>
              <a:buChar char="•"/>
              <a:defRPr/>
            </a:pPr>
            <a:r>
              <a:rPr lang="de-DE" altLang="de-DE" dirty="0"/>
              <a:t>Interesting title (not the research topic)</a:t>
            </a:r>
          </a:p>
          <a:p>
            <a:pPr eaLnBrk="1">
              <a:buFont typeface="Arial" charset="0"/>
              <a:buChar char="•"/>
              <a:defRPr/>
            </a:pPr>
            <a:r>
              <a:rPr lang="de-DE" altLang="de-DE" dirty="0"/>
              <a:t>Submission: Outline &amp; Abstract in template as one </a:t>
            </a:r>
            <a:r>
              <a:rPr lang="de-DE" altLang="de-DE" b="1" dirty="0"/>
              <a:t>PDF (zipped!)</a:t>
            </a:r>
            <a:br>
              <a:rPr lang="de-DE" altLang="de-DE" dirty="0"/>
            </a:br>
            <a:r>
              <a:rPr lang="de-DE" altLang="de-DE" dirty="0"/>
              <a:t>remove placeholder text and images!</a:t>
            </a:r>
            <a:endParaRPr lang="de-DE" altLang="de-DE" b="1" dirty="0"/>
          </a:p>
          <a:p>
            <a:pPr eaLnBrk="1">
              <a:buFont typeface="Arial" charset="0"/>
              <a:buChar char="•"/>
              <a:defRPr/>
            </a:pPr>
            <a:endParaRPr lang="de-DE" altLang="de-DE"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8FFBF07D-F168-4229-A52A-E06ACBF7DA15}"/>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886B803A-882B-4CA1-98E0-88EC637B06F4}"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12</a:t>
            </a:fld>
            <a:endParaRPr lang="de-DE" altLang="de-DE" sz="800">
              <a:solidFill>
                <a:srgbClr val="808080"/>
              </a:solidFill>
              <a:latin typeface="Arial" panose="020B0604020202020204" pitchFamily="34" charset="0"/>
              <a:cs typeface="Arial" panose="020B0604020202020204" pitchFamily="34" charset="0"/>
            </a:endParaRPr>
          </a:p>
        </p:txBody>
      </p:sp>
      <p:sp>
        <p:nvSpPr>
          <p:cNvPr id="6" name="Text Box 2">
            <a:extLst>
              <a:ext uri="{FF2B5EF4-FFF2-40B4-BE49-F238E27FC236}">
                <a16:creationId xmlns:a16="http://schemas.microsoft.com/office/drawing/2014/main" id="{45BD0AF8-546B-4E4E-8748-9C32D580BAD2}"/>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Paper – Abstract </a:t>
            </a:r>
          </a:p>
        </p:txBody>
      </p:sp>
      <p:sp>
        <p:nvSpPr>
          <p:cNvPr id="7" name="Text Box 3">
            <a:extLst>
              <a:ext uri="{FF2B5EF4-FFF2-40B4-BE49-F238E27FC236}">
                <a16:creationId xmlns:a16="http://schemas.microsoft.com/office/drawing/2014/main" id="{B5C2B533-F93C-4345-80E4-9641D96671D8}"/>
              </a:ext>
            </a:extLst>
          </p:cNvPr>
          <p:cNvSpPr txBox="1">
            <a:spLocks noChangeArrowheads="1"/>
          </p:cNvSpPr>
          <p:nvPr/>
        </p:nvSpPr>
        <p:spPr bwMode="auto">
          <a:xfrm>
            <a:off x="457200" y="1524000"/>
            <a:ext cx="8229600" cy="543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spcBef>
                <a:spcPts val="300"/>
              </a:spcBef>
              <a:defRPr/>
            </a:pPr>
            <a:r>
              <a:rPr lang="de-DE" altLang="de-DE" sz="1600" b="1"/>
              <a:t>DO: </a:t>
            </a:r>
            <a:r>
              <a:rPr lang="de-DE" altLang="de-DE" sz="1600"/>
              <a:t>~150 words </a:t>
            </a:r>
          </a:p>
          <a:p>
            <a:pPr eaLnBrk="1">
              <a:spcBef>
                <a:spcPts val="300"/>
              </a:spcBef>
              <a:defRPr/>
            </a:pPr>
            <a:r>
              <a:rPr lang="de-DE" altLang="de-DE" sz="1600" b="1"/>
              <a:t>Part 1: Introduce topic </a:t>
            </a:r>
          </a:p>
          <a:p>
            <a:pPr eaLnBrk="1">
              <a:spcBef>
                <a:spcPct val="0"/>
              </a:spcBef>
              <a:defRPr/>
            </a:pPr>
            <a:r>
              <a:rPr lang="de-DE" altLang="de-DE" sz="1600"/>
              <a:t>1. What is the large scope?</a:t>
            </a:r>
          </a:p>
          <a:p>
            <a:pPr eaLnBrk="1">
              <a:spcBef>
                <a:spcPct val="0"/>
              </a:spcBef>
              <a:defRPr/>
            </a:pPr>
            <a:r>
              <a:rPr lang="de-DE" altLang="de-DE" sz="1600"/>
              <a:t>2. What is the specific problem addressed?</a:t>
            </a:r>
          </a:p>
          <a:p>
            <a:pPr eaLnBrk="1">
              <a:spcBef>
                <a:spcPct val="0"/>
              </a:spcBef>
              <a:defRPr/>
            </a:pPr>
            <a:r>
              <a:rPr lang="de-DE" altLang="de-DE" sz="1600"/>
              <a:t>3. Why is the problem important?</a:t>
            </a:r>
          </a:p>
          <a:p>
            <a:pPr eaLnBrk="1">
              <a:spcBef>
                <a:spcPct val="0"/>
              </a:spcBef>
              <a:defRPr/>
            </a:pPr>
            <a:endParaRPr lang="de-DE" altLang="de-DE" sz="1600"/>
          </a:p>
          <a:p>
            <a:pPr eaLnBrk="1">
              <a:spcBef>
                <a:spcPct val="0"/>
              </a:spcBef>
              <a:defRPr/>
            </a:pPr>
            <a:r>
              <a:rPr lang="de-DE" altLang="de-DE" sz="1600" b="1"/>
              <a:t>Part 2: Summarize state of the art</a:t>
            </a:r>
          </a:p>
          <a:p>
            <a:pPr eaLnBrk="1">
              <a:spcBef>
                <a:spcPct val="0"/>
              </a:spcBef>
              <a:defRPr/>
            </a:pPr>
            <a:r>
              <a:rPr lang="de-DE" altLang="de-DE" sz="1600"/>
              <a:t>4. What</a:t>
            </a:r>
            <a:r>
              <a:rPr lang="en-US" altLang="de-DE" sz="1600"/>
              <a:t>’</a:t>
            </a:r>
            <a:r>
              <a:rPr lang="de-DE" altLang="de-DE" sz="1600"/>
              <a:t>s the state of the art in research? What are the major findings/results?</a:t>
            </a:r>
          </a:p>
          <a:p>
            <a:pPr eaLnBrk="1">
              <a:spcBef>
                <a:spcPct val="0"/>
              </a:spcBef>
              <a:defRPr/>
            </a:pPr>
            <a:r>
              <a:rPr lang="de-DE" altLang="de-DE" sz="1600"/>
              <a:t>5. Take Away Message: What are the implications on a larger scale? How does it change the bigger picture?</a:t>
            </a:r>
          </a:p>
          <a:p>
            <a:pPr eaLnBrk="1">
              <a:spcBef>
                <a:spcPct val="0"/>
              </a:spcBef>
              <a:defRPr/>
            </a:pPr>
            <a:endParaRPr lang="de-DE" altLang="de-DE" sz="1600"/>
          </a:p>
          <a:p>
            <a:pPr eaLnBrk="1">
              <a:spcBef>
                <a:spcPct val="0"/>
              </a:spcBef>
              <a:defRPr/>
            </a:pPr>
            <a:r>
              <a:rPr lang="de-DE" altLang="de-DE" sz="1600" b="1"/>
              <a:t>Part 3: Discuss state of the art (your opinion)</a:t>
            </a:r>
          </a:p>
          <a:p>
            <a:pPr eaLnBrk="1">
              <a:spcBef>
                <a:spcPct val="0"/>
              </a:spcBef>
              <a:defRPr/>
            </a:pPr>
            <a:r>
              <a:rPr lang="de-DE" altLang="de-DE" sz="1600"/>
              <a:t>6. What are your thoughts on e.g. state of the art, opportunities, limitations,...?</a:t>
            </a:r>
          </a:p>
          <a:p>
            <a:pPr eaLnBrk="1">
              <a:spcBef>
                <a:spcPct val="0"/>
              </a:spcBef>
              <a:defRPr/>
            </a:pPr>
            <a:endParaRPr lang="de-DE" altLang="de-DE" sz="1600"/>
          </a:p>
        </p:txBody>
      </p:sp>
      <p:sp>
        <p:nvSpPr>
          <p:cNvPr id="8" name="Slide Number Placeholder 1">
            <a:extLst>
              <a:ext uri="{FF2B5EF4-FFF2-40B4-BE49-F238E27FC236}">
                <a16:creationId xmlns:a16="http://schemas.microsoft.com/office/drawing/2014/main" id="{8EA0737C-D299-4CE4-B8D8-3FBE09D6F338}"/>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6ACA4874-0172-4858-A57E-5B06DD23DC72}" type="slidenum">
              <a:rPr lang="de-DE" altLang="de-DE">
                <a:solidFill>
                  <a:srgbClr val="000000"/>
                </a:solidFill>
              </a:rPr>
              <a:pPr/>
              <a:t>12</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a:extLst>
              <a:ext uri="{FF2B5EF4-FFF2-40B4-BE49-F238E27FC236}">
                <a16:creationId xmlns:a16="http://schemas.microsoft.com/office/drawing/2014/main" id="{68DF31D3-0AE8-462E-957F-0166B5E6688F}"/>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CE499C48-8337-4936-B90D-5C10AE26AD20}"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13</a:t>
            </a:fld>
            <a:endParaRPr lang="de-DE" altLang="de-DE" sz="800">
              <a:solidFill>
                <a:srgbClr val="808080"/>
              </a:solidFill>
              <a:latin typeface="Arial" panose="020B0604020202020204" pitchFamily="34" charset="0"/>
              <a:cs typeface="Arial" panose="020B0604020202020204" pitchFamily="34" charset="0"/>
            </a:endParaRPr>
          </a:p>
        </p:txBody>
      </p:sp>
      <p:sp>
        <p:nvSpPr>
          <p:cNvPr id="16387" name="Text Box 2">
            <a:extLst>
              <a:ext uri="{FF2B5EF4-FFF2-40B4-BE49-F238E27FC236}">
                <a16:creationId xmlns:a16="http://schemas.microsoft.com/office/drawing/2014/main" id="{BBF27070-4534-418D-BE5E-9F2736D62800}"/>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Final Paper Submission</a:t>
            </a:r>
          </a:p>
        </p:txBody>
      </p:sp>
      <p:sp>
        <p:nvSpPr>
          <p:cNvPr id="16388" name="Text Box 3">
            <a:extLst>
              <a:ext uri="{FF2B5EF4-FFF2-40B4-BE49-F238E27FC236}">
                <a16:creationId xmlns:a16="http://schemas.microsoft.com/office/drawing/2014/main" id="{1E81A538-6765-439A-ACBE-3DEEC0911408}"/>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9pPr>
          </a:lstStyle>
          <a:p>
            <a:pPr eaLnBrk="1">
              <a:lnSpc>
                <a:spcPct val="150000"/>
              </a:lnSpc>
              <a:spcBef>
                <a:spcPts val="400"/>
              </a:spcBef>
              <a:buClr>
                <a:srgbClr val="000000"/>
              </a:buClr>
              <a:buSzPct val="100000"/>
              <a:buFont typeface="Arial" charset="0"/>
              <a:buChar char="•"/>
              <a:defRPr/>
            </a:pPr>
            <a:r>
              <a:rPr lang="de-DE" altLang="de-DE" sz="2000">
                <a:solidFill>
                  <a:srgbClr val="333333"/>
                </a:solidFill>
              </a:rPr>
              <a:t>Two pages prose text in English</a:t>
            </a:r>
          </a:p>
          <a:p>
            <a:pPr eaLnBrk="1">
              <a:lnSpc>
                <a:spcPct val="150000"/>
              </a:lnSpc>
              <a:spcBef>
                <a:spcPts val="400"/>
              </a:spcBef>
              <a:buClr>
                <a:srgbClr val="000000"/>
              </a:buClr>
              <a:buSzPct val="100000"/>
              <a:buFont typeface="Arial" charset="0"/>
              <a:buChar char="•"/>
              <a:defRPr/>
            </a:pPr>
            <a:r>
              <a:rPr lang="de-DE" altLang="de-DE" sz="2000">
                <a:solidFill>
                  <a:srgbClr val="333333"/>
                </a:solidFill>
              </a:rPr>
              <a:t>References on a third page (at least seven references)</a:t>
            </a:r>
          </a:p>
          <a:p>
            <a:pPr eaLnBrk="1">
              <a:lnSpc>
                <a:spcPct val="150000"/>
              </a:lnSpc>
              <a:spcBef>
                <a:spcPts val="400"/>
              </a:spcBef>
              <a:buClr>
                <a:srgbClr val="000000"/>
              </a:buClr>
              <a:buSzPct val="100000"/>
              <a:buFont typeface="Arial" charset="0"/>
              <a:buChar char="•"/>
              <a:defRPr/>
            </a:pPr>
            <a:r>
              <a:rPr lang="de-DE" altLang="de-DE" sz="2000">
                <a:solidFill>
                  <a:srgbClr val="333333"/>
                </a:solidFill>
              </a:rPr>
              <a:t>Include Feedback you get on Outline &amp; Abstract</a:t>
            </a:r>
          </a:p>
          <a:p>
            <a:pPr eaLnBrk="1">
              <a:lnSpc>
                <a:spcPct val="150000"/>
              </a:lnSpc>
              <a:spcBef>
                <a:spcPts val="400"/>
              </a:spcBef>
              <a:buClr>
                <a:srgbClr val="000000"/>
              </a:buClr>
              <a:buSzPct val="100000"/>
              <a:buFont typeface="Arial" charset="0"/>
              <a:buChar char="•"/>
              <a:defRPr/>
            </a:pPr>
            <a:r>
              <a:rPr lang="de-DE" altLang="de-DE" sz="2000">
                <a:solidFill>
                  <a:srgbClr val="333333"/>
                </a:solidFill>
              </a:rPr>
              <a:t>Use figures, diagrams, images to illustrate / summarize when it actually supports your explanations (refer to them!) </a:t>
            </a:r>
          </a:p>
          <a:p>
            <a:pPr eaLnBrk="1">
              <a:lnSpc>
                <a:spcPct val="150000"/>
              </a:lnSpc>
              <a:spcBef>
                <a:spcPts val="400"/>
              </a:spcBef>
              <a:buClr>
                <a:srgbClr val="000000"/>
              </a:buClr>
              <a:buSzPct val="100000"/>
              <a:buFont typeface="Arial" charset="0"/>
              <a:buChar char="•"/>
              <a:defRPr/>
            </a:pPr>
            <a:r>
              <a:rPr lang="de-DE" altLang="de-DE" sz="2000">
                <a:solidFill>
                  <a:srgbClr val="333333"/>
                </a:solidFill>
              </a:rPr>
              <a:t>Submission: </a:t>
            </a:r>
            <a:r>
              <a:rPr lang="de-DE" altLang="de-DE" sz="2000" b="1">
                <a:solidFill>
                  <a:srgbClr val="333333"/>
                </a:solidFill>
              </a:rPr>
              <a:t>PDF (zipped!)</a:t>
            </a:r>
          </a:p>
          <a:p>
            <a:pPr eaLnBrk="1">
              <a:lnSpc>
                <a:spcPct val="150000"/>
              </a:lnSpc>
              <a:spcBef>
                <a:spcPts val="400"/>
              </a:spcBef>
              <a:buClr>
                <a:srgbClr val="000000"/>
              </a:buClr>
              <a:buSzPct val="100000"/>
              <a:buFont typeface="Times New Roman" pitchFamily="16" charset="0"/>
              <a:buNone/>
              <a:defRPr/>
            </a:pPr>
            <a:endParaRPr lang="de-DE" altLang="de-DE" sz="2000" b="1">
              <a:solidFill>
                <a:srgbClr val="333333"/>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a:extLst>
              <a:ext uri="{FF2B5EF4-FFF2-40B4-BE49-F238E27FC236}">
                <a16:creationId xmlns:a16="http://schemas.microsoft.com/office/drawing/2014/main" id="{5DDC11D2-46CD-41E0-AC94-5B79E95AC431}"/>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839630E4-C2F9-4833-B5F1-BBEA02B465E5}"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14</a:t>
            </a:fld>
            <a:endParaRPr lang="de-DE" altLang="de-DE" sz="800">
              <a:solidFill>
                <a:srgbClr val="808080"/>
              </a:solidFill>
              <a:latin typeface="Arial" panose="020B0604020202020204" pitchFamily="34" charset="0"/>
              <a:cs typeface="Arial" panose="020B0604020202020204" pitchFamily="34" charset="0"/>
            </a:endParaRPr>
          </a:p>
        </p:txBody>
      </p:sp>
      <p:sp>
        <p:nvSpPr>
          <p:cNvPr id="17411" name="Text Box 2">
            <a:extLst>
              <a:ext uri="{FF2B5EF4-FFF2-40B4-BE49-F238E27FC236}">
                <a16:creationId xmlns:a16="http://schemas.microsoft.com/office/drawing/2014/main" id="{15100E88-3C10-4E24-8993-29EB3094D84C}"/>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Paper</a:t>
            </a:r>
          </a:p>
        </p:txBody>
      </p:sp>
      <p:sp>
        <p:nvSpPr>
          <p:cNvPr id="17412" name="Text Box 3">
            <a:extLst>
              <a:ext uri="{FF2B5EF4-FFF2-40B4-BE49-F238E27FC236}">
                <a16:creationId xmlns:a16="http://schemas.microsoft.com/office/drawing/2014/main" id="{CCCBB116-E214-4C26-BD37-0792278C454C}"/>
              </a:ext>
            </a:extLst>
          </p:cNvPr>
          <p:cNvSpPr txBox="1">
            <a:spLocks noChangeArrowheads="1"/>
          </p:cNvSpPr>
          <p:nvPr/>
        </p:nvSpPr>
        <p:spPr bwMode="auto">
          <a:xfrm>
            <a:off x="306388" y="1524000"/>
            <a:ext cx="4481512"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spcBef>
                <a:spcPts val="600"/>
              </a:spcBef>
              <a:defRPr/>
            </a:pPr>
            <a:endParaRPr lang="de-DE" altLang="de-DE" sz="2800" dirty="0"/>
          </a:p>
          <a:p>
            <a:pPr eaLnBrk="1">
              <a:spcBef>
                <a:spcPts val="600"/>
              </a:spcBef>
              <a:defRPr/>
            </a:pPr>
            <a:endParaRPr lang="de-DE" altLang="de-DE" sz="2800" dirty="0"/>
          </a:p>
          <a:p>
            <a:pPr eaLnBrk="1">
              <a:spcBef>
                <a:spcPts val="600"/>
              </a:spcBef>
              <a:defRPr/>
            </a:pPr>
            <a:r>
              <a:rPr lang="de-DE" altLang="de-DE" sz="2800" dirty="0"/>
              <a:t>Introduction</a:t>
            </a:r>
            <a:br>
              <a:rPr lang="de-DE" altLang="de-DE" sz="2800" dirty="0"/>
            </a:br>
            <a:r>
              <a:rPr lang="de-DE" altLang="de-DE" sz="2400" dirty="0"/>
              <a:t>What is the problem?</a:t>
            </a:r>
          </a:p>
          <a:p>
            <a:pPr eaLnBrk="1">
              <a:spcBef>
                <a:spcPts val="600"/>
              </a:spcBef>
              <a:defRPr/>
            </a:pPr>
            <a:r>
              <a:rPr lang="de-DE" altLang="de-DE" sz="2400" dirty="0"/>
              <a:t>Why is it important? </a:t>
            </a:r>
          </a:p>
          <a:p>
            <a:pPr eaLnBrk="1">
              <a:spcBef>
                <a:spcPts val="600"/>
              </a:spcBef>
              <a:defRPr/>
            </a:pPr>
            <a:r>
              <a:rPr lang="de-DE" altLang="de-DE" sz="2400" dirty="0"/>
              <a:t>Introduce your paper/approach</a:t>
            </a:r>
          </a:p>
        </p:txBody>
      </p:sp>
      <p:pic>
        <p:nvPicPr>
          <p:cNvPr id="17413" name="Picture 4">
            <a:extLst>
              <a:ext uri="{FF2B5EF4-FFF2-40B4-BE49-F238E27FC236}">
                <a16:creationId xmlns:a16="http://schemas.microsoft.com/office/drawing/2014/main" id="{7F877411-788F-4729-A37F-27D85FBDFBAA}"/>
              </a:ext>
            </a:extLst>
          </p:cNvPr>
          <p:cNvPicPr>
            <a:picLocks noChangeAspect="1" noChangeArrowheads="1"/>
          </p:cNvPicPr>
          <p:nvPr/>
        </p:nvPicPr>
        <p:blipFill>
          <a:blip r:embed="rId3"/>
          <a:srcRect/>
          <a:stretch>
            <a:fillRect/>
          </a:stretch>
        </p:blipFill>
        <p:spPr bwMode="auto">
          <a:xfrm>
            <a:off x="4694238" y="1582738"/>
            <a:ext cx="3627437" cy="46021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17414" name="Line 6">
            <a:extLst>
              <a:ext uri="{FF2B5EF4-FFF2-40B4-BE49-F238E27FC236}">
                <a16:creationId xmlns:a16="http://schemas.microsoft.com/office/drawing/2014/main" id="{43C3724C-0753-4DD1-A02C-CB3B9F5E44EE}"/>
              </a:ext>
            </a:extLst>
          </p:cNvPr>
          <p:cNvSpPr>
            <a:spLocks noChangeShapeType="1"/>
          </p:cNvSpPr>
          <p:nvPr/>
        </p:nvSpPr>
        <p:spPr bwMode="auto">
          <a:xfrm flipH="1">
            <a:off x="2627313" y="3357563"/>
            <a:ext cx="2160587" cy="0"/>
          </a:xfrm>
          <a:prstGeom prst="line">
            <a:avLst/>
          </a:prstGeom>
          <a:noFill/>
          <a:ln w="381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7" name="Rectangle 6">
            <a:extLst>
              <a:ext uri="{FF2B5EF4-FFF2-40B4-BE49-F238E27FC236}">
                <a16:creationId xmlns:a16="http://schemas.microsoft.com/office/drawing/2014/main" id="{08796A1E-965D-4E35-96D7-8B744009146E}"/>
              </a:ext>
            </a:extLst>
          </p:cNvPr>
          <p:cNvSpPr/>
          <p:nvPr/>
        </p:nvSpPr>
        <p:spPr bwMode="auto">
          <a:xfrm>
            <a:off x="4859338" y="2924175"/>
            <a:ext cx="1728787" cy="828675"/>
          </a:xfrm>
          <a:prstGeom prst="rect">
            <a:avLst/>
          </a:prstGeom>
          <a:noFill/>
          <a:ln w="28575">
            <a:solidFill>
              <a:srgbClr val="C00000"/>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
        <p:nvSpPr>
          <p:cNvPr id="16392" name="TextBox 1">
            <a:extLst>
              <a:ext uri="{FF2B5EF4-FFF2-40B4-BE49-F238E27FC236}">
                <a16:creationId xmlns:a16="http://schemas.microsoft.com/office/drawing/2014/main" id="{CC9C4BC9-285D-423A-BE69-4E54E63CD053}"/>
              </a:ext>
            </a:extLst>
          </p:cNvPr>
          <p:cNvSpPr txBox="1">
            <a:spLocks noChangeArrowheads="1"/>
          </p:cNvSpPr>
          <p:nvPr/>
        </p:nvSpPr>
        <p:spPr bwMode="auto">
          <a:xfrm>
            <a:off x="1042988" y="1582738"/>
            <a:ext cx="2952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e-DE" altLang="de-DE" dirty="0">
                <a:solidFill>
                  <a:srgbClr val="FF0000"/>
                </a:solidFill>
              </a:rPr>
              <a:t>Examples </a:t>
            </a:r>
            <a:r>
              <a:rPr lang="de-DE" altLang="de-DE" dirty="0">
                <a:solidFill>
                  <a:srgbClr val="FF0000"/>
                </a:solidFill>
                <a:hlinkClick r:id="rId4"/>
              </a:rPr>
              <a:t>here</a:t>
            </a:r>
            <a:endParaRPr lang="de-DE" altLang="de-DE" dirty="0">
              <a:solidFill>
                <a:srgbClr val="FF0000"/>
              </a:solidFill>
            </a:endParaRPr>
          </a:p>
          <a:p>
            <a:r>
              <a:rPr lang="de-DE" altLang="de-DE" dirty="0">
                <a:solidFill>
                  <a:srgbClr val="FF0000"/>
                </a:solidFill>
              </a:rPr>
              <a:t>Pw: bestpractice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a:extLst>
              <a:ext uri="{FF2B5EF4-FFF2-40B4-BE49-F238E27FC236}">
                <a16:creationId xmlns:a16="http://schemas.microsoft.com/office/drawing/2014/main" id="{C273A3EF-002D-49F9-93B1-2352AD6FF23F}"/>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B4830E50-66D5-4658-9913-A85A7DA56C43}"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15</a:t>
            </a:fld>
            <a:endParaRPr lang="de-DE" altLang="de-DE" sz="800">
              <a:solidFill>
                <a:srgbClr val="808080"/>
              </a:solidFill>
              <a:latin typeface="Arial" panose="020B0604020202020204" pitchFamily="34" charset="0"/>
              <a:cs typeface="Arial" panose="020B0604020202020204" pitchFamily="34" charset="0"/>
            </a:endParaRPr>
          </a:p>
        </p:txBody>
      </p:sp>
      <p:sp>
        <p:nvSpPr>
          <p:cNvPr id="18435" name="Text Box 2">
            <a:extLst>
              <a:ext uri="{FF2B5EF4-FFF2-40B4-BE49-F238E27FC236}">
                <a16:creationId xmlns:a16="http://schemas.microsoft.com/office/drawing/2014/main" id="{66D3DD11-C88F-4DD0-8122-19A4E9EDC979}"/>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Paper</a:t>
            </a:r>
          </a:p>
        </p:txBody>
      </p:sp>
      <p:sp>
        <p:nvSpPr>
          <p:cNvPr id="18436" name="Text Box 3">
            <a:extLst>
              <a:ext uri="{FF2B5EF4-FFF2-40B4-BE49-F238E27FC236}">
                <a16:creationId xmlns:a16="http://schemas.microsoft.com/office/drawing/2014/main" id="{B2A544ED-56D4-4B71-9F05-4A1B1DA847AB}"/>
              </a:ext>
            </a:extLst>
          </p:cNvPr>
          <p:cNvSpPr txBox="1">
            <a:spLocks noChangeArrowheads="1"/>
          </p:cNvSpPr>
          <p:nvPr/>
        </p:nvSpPr>
        <p:spPr bwMode="auto">
          <a:xfrm>
            <a:off x="306388" y="1524000"/>
            <a:ext cx="4265612"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spcBef>
                <a:spcPts val="600"/>
              </a:spcBef>
              <a:defRPr/>
            </a:pPr>
            <a:endParaRPr lang="de-DE" altLang="de-DE" sz="2800"/>
          </a:p>
          <a:p>
            <a:pPr eaLnBrk="1">
              <a:spcBef>
                <a:spcPts val="500"/>
              </a:spcBef>
              <a:defRPr/>
            </a:pPr>
            <a:r>
              <a:rPr lang="de-DE" altLang="de-DE" sz="2800"/>
              <a:t>Main part</a:t>
            </a:r>
            <a:br>
              <a:rPr lang="de-DE" altLang="de-DE" sz="2800"/>
            </a:br>
            <a:r>
              <a:rPr lang="de-DE" altLang="de-DE"/>
              <a:t>Design Space, deep discussion </a:t>
            </a:r>
            <a:br>
              <a:rPr lang="de-DE" altLang="de-DE"/>
            </a:br>
            <a:r>
              <a:rPr lang="de-DE" altLang="de-DE"/>
              <a:t>of related work. </a:t>
            </a:r>
            <a:r>
              <a:rPr lang="de-DE" altLang="de-DE" i="1"/>
              <a:t>Don‘t only tell what is in the paper, think beyond</a:t>
            </a:r>
            <a:r>
              <a:rPr lang="de-DE" altLang="de-DE"/>
              <a:t>! Connect the papers to a meaningful text, don‘t just list summaries!</a:t>
            </a:r>
          </a:p>
        </p:txBody>
      </p:sp>
      <p:pic>
        <p:nvPicPr>
          <p:cNvPr id="18437" name="Picture 4">
            <a:extLst>
              <a:ext uri="{FF2B5EF4-FFF2-40B4-BE49-F238E27FC236}">
                <a16:creationId xmlns:a16="http://schemas.microsoft.com/office/drawing/2014/main" id="{16421832-8B90-4E70-BA2E-42AEB1F85AB5}"/>
              </a:ext>
            </a:extLst>
          </p:cNvPr>
          <p:cNvPicPr>
            <a:picLocks noChangeAspect="1" noChangeArrowheads="1"/>
          </p:cNvPicPr>
          <p:nvPr/>
        </p:nvPicPr>
        <p:blipFill>
          <a:blip r:embed="rId3"/>
          <a:srcRect/>
          <a:stretch>
            <a:fillRect/>
          </a:stretch>
        </p:blipFill>
        <p:spPr bwMode="auto">
          <a:xfrm>
            <a:off x="4694238" y="1582738"/>
            <a:ext cx="3627437" cy="46021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18438" name="Line 6">
            <a:extLst>
              <a:ext uri="{FF2B5EF4-FFF2-40B4-BE49-F238E27FC236}">
                <a16:creationId xmlns:a16="http://schemas.microsoft.com/office/drawing/2014/main" id="{97AFFDF2-9A64-4E0A-B28F-834BF090BA94}"/>
              </a:ext>
            </a:extLst>
          </p:cNvPr>
          <p:cNvSpPr>
            <a:spLocks noChangeShapeType="1"/>
          </p:cNvSpPr>
          <p:nvPr/>
        </p:nvSpPr>
        <p:spPr bwMode="auto">
          <a:xfrm flipH="1" flipV="1">
            <a:off x="3419475" y="2708275"/>
            <a:ext cx="2665413" cy="654050"/>
          </a:xfrm>
          <a:prstGeom prst="line">
            <a:avLst/>
          </a:prstGeom>
          <a:noFill/>
          <a:ln w="381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7" name="Rectangle 6">
            <a:extLst>
              <a:ext uri="{FF2B5EF4-FFF2-40B4-BE49-F238E27FC236}">
                <a16:creationId xmlns:a16="http://schemas.microsoft.com/office/drawing/2014/main" id="{AAE862DC-CF7B-49F0-B5FB-1DC7C3E5C745}"/>
              </a:ext>
            </a:extLst>
          </p:cNvPr>
          <p:cNvSpPr/>
          <p:nvPr/>
        </p:nvSpPr>
        <p:spPr bwMode="auto">
          <a:xfrm>
            <a:off x="4902200" y="3716338"/>
            <a:ext cx="1666875" cy="2268537"/>
          </a:xfrm>
          <a:prstGeom prst="rect">
            <a:avLst/>
          </a:prstGeom>
          <a:noFill/>
          <a:ln w="28575">
            <a:solidFill>
              <a:srgbClr val="C00000"/>
            </a:solidFill>
            <a:prstDash val="sysDash"/>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
        <p:nvSpPr>
          <p:cNvPr id="8" name="Rectangle 7">
            <a:extLst>
              <a:ext uri="{FF2B5EF4-FFF2-40B4-BE49-F238E27FC236}">
                <a16:creationId xmlns:a16="http://schemas.microsoft.com/office/drawing/2014/main" id="{22DF4E2C-2F1D-4C36-BCA0-DFE0E65A1CD0}"/>
              </a:ext>
            </a:extLst>
          </p:cNvPr>
          <p:cNvSpPr/>
          <p:nvPr/>
        </p:nvSpPr>
        <p:spPr bwMode="auto">
          <a:xfrm>
            <a:off x="6569075" y="3043238"/>
            <a:ext cx="1666875" cy="2941637"/>
          </a:xfrm>
          <a:prstGeom prst="rect">
            <a:avLst/>
          </a:prstGeom>
          <a:noFill/>
          <a:ln w="28575">
            <a:solidFill>
              <a:srgbClr val="C00000"/>
            </a:solidFill>
            <a:prstDash val="sysDash"/>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
        <p:nvSpPr>
          <p:cNvPr id="2" name="Rectangle 1">
            <a:extLst>
              <a:ext uri="{FF2B5EF4-FFF2-40B4-BE49-F238E27FC236}">
                <a16:creationId xmlns:a16="http://schemas.microsoft.com/office/drawing/2014/main" id="{E30F30AF-C433-4EFD-88B1-D0C7A99452EB}"/>
              </a:ext>
            </a:extLst>
          </p:cNvPr>
          <p:cNvSpPr/>
          <p:nvPr/>
        </p:nvSpPr>
        <p:spPr bwMode="auto">
          <a:xfrm>
            <a:off x="6529388" y="3789363"/>
            <a:ext cx="46037" cy="2160587"/>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a:extLst>
              <a:ext uri="{FF2B5EF4-FFF2-40B4-BE49-F238E27FC236}">
                <a16:creationId xmlns:a16="http://schemas.microsoft.com/office/drawing/2014/main" id="{92C9A385-47CC-47EC-832A-E69450C94AF7}"/>
              </a:ext>
            </a:extLst>
          </p:cNvPr>
          <p:cNvPicPr>
            <a:picLocks noChangeAspect="1" noChangeArrowheads="1"/>
          </p:cNvPicPr>
          <p:nvPr/>
        </p:nvPicPr>
        <p:blipFill>
          <a:blip r:embed="rId3"/>
          <a:srcRect/>
          <a:stretch>
            <a:fillRect/>
          </a:stretch>
        </p:blipFill>
        <p:spPr bwMode="auto">
          <a:xfrm>
            <a:off x="4927600" y="1412875"/>
            <a:ext cx="3449638" cy="4602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19459" name="Rectangle 1">
            <a:extLst>
              <a:ext uri="{FF2B5EF4-FFF2-40B4-BE49-F238E27FC236}">
                <a16:creationId xmlns:a16="http://schemas.microsoft.com/office/drawing/2014/main" id="{E977DF32-8581-457C-A37E-E5B7EFA2B405}"/>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A6582582-010A-49CE-BB85-FA6D746D4985}"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16</a:t>
            </a:fld>
            <a:endParaRPr lang="de-DE" altLang="de-DE" sz="800">
              <a:solidFill>
                <a:srgbClr val="808080"/>
              </a:solidFill>
              <a:latin typeface="Arial" panose="020B0604020202020204" pitchFamily="34" charset="0"/>
              <a:cs typeface="Arial" panose="020B0604020202020204" pitchFamily="34" charset="0"/>
            </a:endParaRPr>
          </a:p>
        </p:txBody>
      </p:sp>
      <p:sp>
        <p:nvSpPr>
          <p:cNvPr id="19460" name="Text Box 2">
            <a:extLst>
              <a:ext uri="{FF2B5EF4-FFF2-40B4-BE49-F238E27FC236}">
                <a16:creationId xmlns:a16="http://schemas.microsoft.com/office/drawing/2014/main" id="{AB4B2C54-E7B7-44E4-8DB0-9CD8BFC636B3}"/>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Paper</a:t>
            </a:r>
          </a:p>
        </p:txBody>
      </p:sp>
      <p:sp>
        <p:nvSpPr>
          <p:cNvPr id="19461" name="Text Box 3">
            <a:extLst>
              <a:ext uri="{FF2B5EF4-FFF2-40B4-BE49-F238E27FC236}">
                <a16:creationId xmlns:a16="http://schemas.microsoft.com/office/drawing/2014/main" id="{7D5AA05B-7499-49F0-91E5-393E6A8F48EE}"/>
              </a:ext>
            </a:extLst>
          </p:cNvPr>
          <p:cNvSpPr txBox="1">
            <a:spLocks noChangeArrowheads="1"/>
          </p:cNvSpPr>
          <p:nvPr/>
        </p:nvSpPr>
        <p:spPr bwMode="auto">
          <a:xfrm>
            <a:off x="306388" y="1524000"/>
            <a:ext cx="4265612"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spcBef>
                <a:spcPts val="500"/>
              </a:spcBef>
              <a:defRPr/>
            </a:pPr>
            <a:r>
              <a:rPr lang="de-DE" altLang="de-DE">
                <a:solidFill>
                  <a:srgbClr val="D9D9D9"/>
                </a:solidFill>
              </a:rPr>
              <a:t>Main part</a:t>
            </a:r>
            <a:br>
              <a:rPr lang="de-DE" altLang="de-DE" sz="2800"/>
            </a:br>
            <a:endParaRPr lang="de-DE" altLang="de-DE" sz="2800"/>
          </a:p>
          <a:p>
            <a:pPr eaLnBrk="1">
              <a:spcBef>
                <a:spcPts val="500"/>
              </a:spcBef>
              <a:buFont typeface="Arial" charset="0"/>
              <a:buChar char="•"/>
              <a:defRPr/>
            </a:pPr>
            <a:endParaRPr lang="de-DE" altLang="de-DE" sz="2800"/>
          </a:p>
          <a:p>
            <a:pPr eaLnBrk="1">
              <a:spcBef>
                <a:spcPts val="500"/>
              </a:spcBef>
              <a:buFont typeface="Arial" charset="0"/>
              <a:buChar char="•"/>
              <a:defRPr/>
            </a:pPr>
            <a:endParaRPr lang="de-DE" altLang="de-DE" sz="2800"/>
          </a:p>
          <a:p>
            <a:pPr eaLnBrk="1">
              <a:spcBef>
                <a:spcPts val="500"/>
              </a:spcBef>
              <a:defRPr/>
            </a:pPr>
            <a:r>
              <a:rPr lang="de-DE" altLang="de-DE" sz="2800"/>
              <a:t>Conclusion</a:t>
            </a:r>
            <a:r>
              <a:rPr lang="de-DE" altLang="de-DE" sz="1800"/>
              <a:t> (&amp; Discussion)</a:t>
            </a:r>
            <a:br>
              <a:rPr lang="de-DE" altLang="de-DE"/>
            </a:br>
            <a:r>
              <a:rPr lang="de-DE" altLang="de-DE" sz="1800"/>
              <a:t>Short summary &amp; your opinion (based on your main section)</a:t>
            </a:r>
          </a:p>
          <a:p>
            <a:pPr eaLnBrk="1">
              <a:spcBef>
                <a:spcPts val="500"/>
              </a:spcBef>
              <a:defRPr/>
            </a:pPr>
            <a:r>
              <a:rPr lang="de-DE" altLang="de-DE" sz="1800"/>
              <a:t>What is missing in related work?</a:t>
            </a:r>
          </a:p>
          <a:p>
            <a:pPr eaLnBrk="1">
              <a:spcBef>
                <a:spcPts val="500"/>
              </a:spcBef>
              <a:buFont typeface="Arial" charset="0"/>
              <a:buChar char="•"/>
              <a:defRPr/>
            </a:pPr>
            <a:endParaRPr lang="de-DE" altLang="de-DE"/>
          </a:p>
        </p:txBody>
      </p:sp>
      <p:sp>
        <p:nvSpPr>
          <p:cNvPr id="19462" name="Line 6">
            <a:extLst>
              <a:ext uri="{FF2B5EF4-FFF2-40B4-BE49-F238E27FC236}">
                <a16:creationId xmlns:a16="http://schemas.microsoft.com/office/drawing/2014/main" id="{624E6DCF-9B0F-4139-AEE8-DA438FF9B774}"/>
              </a:ext>
            </a:extLst>
          </p:cNvPr>
          <p:cNvSpPr>
            <a:spLocks noChangeShapeType="1"/>
          </p:cNvSpPr>
          <p:nvPr/>
        </p:nvSpPr>
        <p:spPr bwMode="auto">
          <a:xfrm flipH="1">
            <a:off x="2411413" y="1844675"/>
            <a:ext cx="2160587" cy="0"/>
          </a:xfrm>
          <a:prstGeom prst="line">
            <a:avLst/>
          </a:prstGeom>
          <a:noFill/>
          <a:ln w="38160" cap="sq">
            <a:solidFill>
              <a:srgbClr val="CCCCC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7" name="Rectangle 6">
            <a:extLst>
              <a:ext uri="{FF2B5EF4-FFF2-40B4-BE49-F238E27FC236}">
                <a16:creationId xmlns:a16="http://schemas.microsoft.com/office/drawing/2014/main" id="{E7C985A9-75AD-44D7-9ABC-B8B4EB2978FD}"/>
              </a:ext>
            </a:extLst>
          </p:cNvPr>
          <p:cNvSpPr/>
          <p:nvPr/>
        </p:nvSpPr>
        <p:spPr bwMode="auto">
          <a:xfrm>
            <a:off x="4902200" y="1412875"/>
            <a:ext cx="1712913" cy="4572000"/>
          </a:xfrm>
          <a:prstGeom prst="rect">
            <a:avLst/>
          </a:prstGeom>
          <a:noFill/>
          <a:ln w="28575">
            <a:solidFill>
              <a:schemeClr val="bg1">
                <a:lumMod val="85000"/>
              </a:schemeClr>
            </a:solidFill>
            <a:prstDash val="sysDash"/>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
        <p:nvSpPr>
          <p:cNvPr id="8" name="Rectangle 7">
            <a:extLst>
              <a:ext uri="{FF2B5EF4-FFF2-40B4-BE49-F238E27FC236}">
                <a16:creationId xmlns:a16="http://schemas.microsoft.com/office/drawing/2014/main" id="{F7964E43-DA23-42F7-9D23-7A2869264BE0}"/>
              </a:ext>
            </a:extLst>
          </p:cNvPr>
          <p:cNvSpPr/>
          <p:nvPr/>
        </p:nvSpPr>
        <p:spPr bwMode="auto">
          <a:xfrm>
            <a:off x="6637338" y="1408113"/>
            <a:ext cx="1604962" cy="3244850"/>
          </a:xfrm>
          <a:prstGeom prst="rect">
            <a:avLst/>
          </a:prstGeom>
          <a:noFill/>
          <a:ln w="28575">
            <a:solidFill>
              <a:schemeClr val="bg1">
                <a:lumMod val="85000"/>
              </a:schemeClr>
            </a:solidFill>
            <a:prstDash val="sysDash"/>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
        <p:nvSpPr>
          <p:cNvPr id="2" name="Rectangle 1">
            <a:extLst>
              <a:ext uri="{FF2B5EF4-FFF2-40B4-BE49-F238E27FC236}">
                <a16:creationId xmlns:a16="http://schemas.microsoft.com/office/drawing/2014/main" id="{5C7BB3CE-FF51-4FD9-BFAD-9A2E771FECA9}"/>
              </a:ext>
            </a:extLst>
          </p:cNvPr>
          <p:cNvSpPr/>
          <p:nvPr/>
        </p:nvSpPr>
        <p:spPr bwMode="auto">
          <a:xfrm>
            <a:off x="6597650" y="1452563"/>
            <a:ext cx="46038" cy="3146425"/>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
        <p:nvSpPr>
          <p:cNvPr id="19466" name="Line 6">
            <a:extLst>
              <a:ext uri="{FF2B5EF4-FFF2-40B4-BE49-F238E27FC236}">
                <a16:creationId xmlns:a16="http://schemas.microsoft.com/office/drawing/2014/main" id="{9F9435CC-D010-4611-85A7-CE47E8DFD4CA}"/>
              </a:ext>
            </a:extLst>
          </p:cNvPr>
          <p:cNvSpPr>
            <a:spLocks noChangeShapeType="1"/>
          </p:cNvSpPr>
          <p:nvPr/>
        </p:nvSpPr>
        <p:spPr bwMode="auto">
          <a:xfrm flipH="1" flipV="1">
            <a:off x="4572000" y="4806950"/>
            <a:ext cx="2160588" cy="206375"/>
          </a:xfrm>
          <a:prstGeom prst="line">
            <a:avLst/>
          </a:prstGeom>
          <a:noFill/>
          <a:ln w="381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12" name="Rectangle 11">
            <a:extLst>
              <a:ext uri="{FF2B5EF4-FFF2-40B4-BE49-F238E27FC236}">
                <a16:creationId xmlns:a16="http://schemas.microsoft.com/office/drawing/2014/main" id="{C3ED4CF3-D0AF-420E-9433-3209868E99A4}"/>
              </a:ext>
            </a:extLst>
          </p:cNvPr>
          <p:cNvSpPr/>
          <p:nvPr/>
        </p:nvSpPr>
        <p:spPr bwMode="auto">
          <a:xfrm>
            <a:off x="6619875" y="4652963"/>
            <a:ext cx="1757363" cy="1331912"/>
          </a:xfrm>
          <a:prstGeom prst="rect">
            <a:avLst/>
          </a:prstGeom>
          <a:noFill/>
          <a:ln w="28575">
            <a:solidFill>
              <a:srgbClr val="C00000"/>
            </a:solidFill>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a:lstStyle/>
          <a:p>
            <a:pPr algn="r" eaLnBrk="1">
              <a:buClr>
                <a:srgbClr val="000000"/>
              </a:buClr>
              <a:buSzPct val="100000"/>
              <a:buFont typeface="Times New Roman" pitchFamily="16" charset="0"/>
              <a:buNone/>
              <a:defRPr/>
            </a:pPr>
            <a:endParaRPr lang="de-DE" altLang="de-DE">
              <a:solidFill>
                <a:schemeClr val="bg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a:extLst>
              <a:ext uri="{FF2B5EF4-FFF2-40B4-BE49-F238E27FC236}">
                <a16:creationId xmlns:a16="http://schemas.microsoft.com/office/drawing/2014/main" id="{EB5A8D3A-58C4-42F0-9F97-92D6C6DED553}"/>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C4074D05-1C92-4862-9365-6CFF852AEDCF}"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17</a:t>
            </a:fld>
            <a:endParaRPr lang="de-DE" altLang="de-DE" sz="800">
              <a:solidFill>
                <a:srgbClr val="808080"/>
              </a:solidFill>
              <a:latin typeface="Arial" panose="020B0604020202020204" pitchFamily="34" charset="0"/>
              <a:cs typeface="Arial" panose="020B0604020202020204" pitchFamily="34" charset="0"/>
            </a:endParaRPr>
          </a:p>
        </p:txBody>
      </p:sp>
      <p:sp>
        <p:nvSpPr>
          <p:cNvPr id="20483" name="Text Box 2">
            <a:extLst>
              <a:ext uri="{FF2B5EF4-FFF2-40B4-BE49-F238E27FC236}">
                <a16:creationId xmlns:a16="http://schemas.microsoft.com/office/drawing/2014/main" id="{657D2B1A-86C8-4E5E-8F20-AC3551D7AA05}"/>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Presentation</a:t>
            </a:r>
          </a:p>
        </p:txBody>
      </p:sp>
      <p:sp>
        <p:nvSpPr>
          <p:cNvPr id="20484" name="Text Box 3">
            <a:extLst>
              <a:ext uri="{FF2B5EF4-FFF2-40B4-BE49-F238E27FC236}">
                <a16:creationId xmlns:a16="http://schemas.microsoft.com/office/drawing/2014/main" id="{DEC60F07-74D1-4F0D-BB7A-302DB6D46CA5}"/>
              </a:ext>
            </a:extLst>
          </p:cNvPr>
          <p:cNvSpPr txBox="1">
            <a:spLocks noChangeArrowheads="1"/>
          </p:cNvSpPr>
          <p:nvPr/>
        </p:nvSpPr>
        <p:spPr bwMode="auto">
          <a:xfrm>
            <a:off x="457200" y="1524000"/>
            <a:ext cx="857885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292100" indent="-292100">
              <a:lnSpc>
                <a:spcPct val="150000"/>
              </a:lnSpc>
              <a:spcBef>
                <a:spcPts val="400"/>
              </a:spcBef>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1pPr>
            <a:lvl2pPr marL="723900" indent="-293688">
              <a:lnSpc>
                <a:spcPct val="150000"/>
              </a:lnSpc>
              <a:spcBef>
                <a:spcPts val="400"/>
              </a:spcBef>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862013" algn="l"/>
                <a:tab pos="1776413" algn="l"/>
                <a:tab pos="2690813" algn="l"/>
                <a:tab pos="3605213" algn="l"/>
                <a:tab pos="4519613" algn="l"/>
                <a:tab pos="5434013" algn="l"/>
                <a:tab pos="6348413" algn="l"/>
                <a:tab pos="7262813" algn="l"/>
                <a:tab pos="8177213" algn="l"/>
                <a:tab pos="9091613" algn="l"/>
                <a:tab pos="10006013"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t>15 min presentation (in English) + 5 min discussion (in English)</a:t>
            </a:r>
          </a:p>
          <a:p>
            <a:pPr eaLnBrk="1">
              <a:buFont typeface="Arial" charset="0"/>
              <a:buChar char="•"/>
              <a:defRPr/>
            </a:pPr>
            <a:r>
              <a:rPr lang="de-DE" altLang="de-DE"/>
              <a:t>No slide template – be creative! </a:t>
            </a:r>
          </a:p>
          <a:p>
            <a:pPr lvl="1" eaLnBrk="1">
              <a:buFont typeface="Arial" charset="0"/>
              <a:buChar char="•"/>
              <a:defRPr/>
            </a:pPr>
            <a:r>
              <a:rPr lang="de-DE" altLang="de-DE"/>
              <a:t>Many tips on the web, e.g., </a:t>
            </a:r>
            <a:r>
              <a:rPr lang="de-DE" altLang="de-DE">
                <a:hlinkClick r:id="rId3"/>
              </a:rPr>
              <a:t>here</a:t>
            </a:r>
            <a:endParaRPr lang="de-DE" altLang="de-DE"/>
          </a:p>
          <a:p>
            <a:pPr lvl="1" eaLnBrk="1">
              <a:buFont typeface="Arial" charset="0"/>
              <a:buChar char="•"/>
              <a:defRPr/>
            </a:pPr>
            <a:r>
              <a:rPr lang="de-DE" altLang="de-DE"/>
              <a:t>Very good book: </a:t>
            </a:r>
            <a:r>
              <a:rPr lang="de-DE" altLang="de-DE">
                <a:hlinkClick r:id="rId4"/>
              </a:rPr>
              <a:t>Zen oder die Kunst der Präsentation</a:t>
            </a:r>
            <a:endParaRPr lang="de-DE" altLang="de-DE"/>
          </a:p>
          <a:p>
            <a:pPr lvl="1" eaLnBrk="1">
              <a:buFont typeface="Arial" charset="0"/>
              <a:buChar char="•"/>
              <a:defRPr/>
            </a:pPr>
            <a:r>
              <a:rPr lang="de-DE" altLang="de-DE" b="1"/>
              <a:t>Max. 10 words per slide </a:t>
            </a:r>
            <a:r>
              <a:rPr lang="de-DE" altLang="de-DE"/>
              <a:t>– Use figures and diagrams!</a:t>
            </a:r>
          </a:p>
          <a:p>
            <a:pPr eaLnBrk="1">
              <a:buFont typeface="Arial" charset="0"/>
              <a:buChar char="•"/>
              <a:defRPr/>
            </a:pPr>
            <a:r>
              <a:rPr lang="de-DE" altLang="de-DE"/>
              <a:t>Get the audience interested! Don‘t make us fall asleep! (</a:t>
            </a:r>
            <a:r>
              <a:rPr lang="de-DE" altLang="de-DE">
                <a:hlinkClick r:id="rId5"/>
              </a:rPr>
              <a:t>https://www.ted.com/</a:t>
            </a:r>
            <a:r>
              <a:rPr lang="de-DE" altLang="de-DE"/>
              <a:t>)</a:t>
            </a:r>
          </a:p>
          <a:p>
            <a:pPr eaLnBrk="1">
              <a:buFont typeface="Arial" charset="0"/>
              <a:buChar char="•"/>
              <a:defRPr/>
            </a:pPr>
            <a:r>
              <a:rPr lang="de-DE" altLang="de-DE"/>
              <a:t>Anticipate questions and prepare answer slides (backup-slides)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a:extLst>
              <a:ext uri="{FF2B5EF4-FFF2-40B4-BE49-F238E27FC236}">
                <a16:creationId xmlns:a16="http://schemas.microsoft.com/office/drawing/2014/main" id="{A7FEF9B6-6CEF-48A9-9CAF-D35432E15C60}"/>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799BC9C7-6148-4619-BFE4-67ACD0CEC7B4}"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18</a:t>
            </a:fld>
            <a:endParaRPr lang="de-DE" altLang="de-DE" sz="800">
              <a:solidFill>
                <a:srgbClr val="808080"/>
              </a:solidFill>
              <a:latin typeface="Arial" panose="020B0604020202020204" pitchFamily="34" charset="0"/>
              <a:cs typeface="Arial" panose="020B0604020202020204" pitchFamily="34" charset="0"/>
            </a:endParaRPr>
          </a:p>
        </p:txBody>
      </p:sp>
      <p:sp>
        <p:nvSpPr>
          <p:cNvPr id="21507" name="Text Box 2">
            <a:extLst>
              <a:ext uri="{FF2B5EF4-FFF2-40B4-BE49-F238E27FC236}">
                <a16:creationId xmlns:a16="http://schemas.microsoft.com/office/drawing/2014/main" id="{7E95D746-9407-47A2-A1A5-ECF8B6DF766D}"/>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Evaluation sheet</a:t>
            </a:r>
          </a:p>
        </p:txBody>
      </p:sp>
      <p:sp>
        <p:nvSpPr>
          <p:cNvPr id="21508" name="Rectangle 4">
            <a:extLst>
              <a:ext uri="{FF2B5EF4-FFF2-40B4-BE49-F238E27FC236}">
                <a16:creationId xmlns:a16="http://schemas.microsoft.com/office/drawing/2014/main" id="{BC95B254-9DED-4DCA-AEEF-82C7822CC1F7}"/>
              </a:ext>
            </a:extLst>
          </p:cNvPr>
          <p:cNvSpPr>
            <a:spLocks noChangeArrowheads="1"/>
          </p:cNvSpPr>
          <p:nvPr/>
        </p:nvSpPr>
        <p:spPr bwMode="auto">
          <a:xfrm>
            <a:off x="4356720" y="3068960"/>
            <a:ext cx="12954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r" eaLnBrk="1">
              <a:lnSpc>
                <a:spcPct val="100000"/>
              </a:lnSpc>
              <a:spcBef>
                <a:spcPct val="0"/>
              </a:spcBef>
              <a:buClrTx/>
              <a:buFontTx/>
              <a:buNone/>
              <a:defRPr/>
            </a:pPr>
            <a:r>
              <a:rPr lang="de-DE" altLang="de-DE" sz="2800" dirty="0">
                <a:solidFill>
                  <a:srgbClr val="000000"/>
                </a:solidFill>
                <a:latin typeface="Helvetica Neue" charset="0"/>
                <a:ea typeface="Helvetica Neue" charset="0"/>
                <a:cs typeface="Helvetica Neue" charset="0"/>
              </a:rPr>
              <a:t>67%</a:t>
            </a:r>
          </a:p>
        </p:txBody>
      </p:sp>
      <p:sp>
        <p:nvSpPr>
          <p:cNvPr id="21509" name="Rectangle 5">
            <a:extLst>
              <a:ext uri="{FF2B5EF4-FFF2-40B4-BE49-F238E27FC236}">
                <a16:creationId xmlns:a16="http://schemas.microsoft.com/office/drawing/2014/main" id="{5569D10F-F60E-467F-9B40-CF4E96858864}"/>
              </a:ext>
            </a:extLst>
          </p:cNvPr>
          <p:cNvSpPr>
            <a:spLocks noChangeArrowheads="1"/>
          </p:cNvSpPr>
          <p:nvPr/>
        </p:nvSpPr>
        <p:spPr bwMode="auto">
          <a:xfrm>
            <a:off x="4357242" y="4659151"/>
            <a:ext cx="12954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r" eaLnBrk="1">
              <a:lnSpc>
                <a:spcPct val="100000"/>
              </a:lnSpc>
              <a:spcBef>
                <a:spcPct val="0"/>
              </a:spcBef>
              <a:buClrTx/>
              <a:buFontTx/>
              <a:buNone/>
              <a:defRPr/>
            </a:pPr>
            <a:r>
              <a:rPr lang="de-DE" altLang="de-DE" sz="2800" dirty="0">
                <a:solidFill>
                  <a:srgbClr val="000000"/>
                </a:solidFill>
                <a:latin typeface="Helvetica Neue" charset="0"/>
                <a:ea typeface="Helvetica Neue" charset="0"/>
                <a:cs typeface="Helvetica Neue" charset="0"/>
              </a:rPr>
              <a:t>33%</a:t>
            </a:r>
          </a:p>
        </p:txBody>
      </p:sp>
      <p:sp>
        <p:nvSpPr>
          <p:cNvPr id="20486" name="TextBox 1">
            <a:extLst>
              <a:ext uri="{FF2B5EF4-FFF2-40B4-BE49-F238E27FC236}">
                <a16:creationId xmlns:a16="http://schemas.microsoft.com/office/drawing/2014/main" id="{A6F7212D-A4D8-45DF-80F3-ED2B6C3BB830}"/>
              </a:ext>
            </a:extLst>
          </p:cNvPr>
          <p:cNvSpPr txBox="1">
            <a:spLocks noChangeArrowheads="1"/>
          </p:cNvSpPr>
          <p:nvPr/>
        </p:nvSpPr>
        <p:spPr bwMode="auto">
          <a:xfrm>
            <a:off x="5265738" y="981075"/>
            <a:ext cx="3457575"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e-DE" altLang="de-DE" b="1">
                <a:solidFill>
                  <a:schemeClr val="tx1"/>
                </a:solidFill>
              </a:rPr>
              <a:t>What goes without saying:</a:t>
            </a:r>
          </a:p>
          <a:p>
            <a:endParaRPr lang="de-DE" altLang="de-DE">
              <a:solidFill>
                <a:schemeClr val="tx1"/>
              </a:solidFill>
            </a:endParaRPr>
          </a:p>
          <a:p>
            <a:r>
              <a:rPr lang="de-DE" altLang="de-DE">
                <a:solidFill>
                  <a:schemeClr val="tx1"/>
                </a:solidFill>
              </a:rPr>
              <a:t>All 4 submissions (short presentation slides, outline, final presentation slides &amp; paper) have to be submitted completely and in time</a:t>
            </a:r>
          </a:p>
          <a:p>
            <a:endParaRPr lang="de-DE" altLang="de-DE">
              <a:solidFill>
                <a:schemeClr val="tx1"/>
              </a:solidFill>
            </a:endParaRPr>
          </a:p>
          <a:p>
            <a:r>
              <a:rPr lang="de-DE" altLang="de-DE" b="1">
                <a:solidFill>
                  <a:schemeClr val="tx1"/>
                </a:solidFill>
              </a:rPr>
              <a:t>Incomplete or delayed submission may not be considered</a:t>
            </a:r>
          </a:p>
        </p:txBody>
      </p:sp>
      <p:pic>
        <p:nvPicPr>
          <p:cNvPr id="3" name="Picture 2">
            <a:extLst>
              <a:ext uri="{FF2B5EF4-FFF2-40B4-BE49-F238E27FC236}">
                <a16:creationId xmlns:a16="http://schemas.microsoft.com/office/drawing/2014/main" id="{FF74B6BC-3B6F-4AB2-A266-F8ABEA2894AF}"/>
              </a:ext>
            </a:extLst>
          </p:cNvPr>
          <p:cNvPicPr>
            <a:picLocks noChangeAspect="1"/>
          </p:cNvPicPr>
          <p:nvPr/>
        </p:nvPicPr>
        <p:blipFill>
          <a:blip r:embed="rId3"/>
          <a:stretch>
            <a:fillRect/>
          </a:stretch>
        </p:blipFill>
        <p:spPr>
          <a:xfrm>
            <a:off x="107504" y="1484784"/>
            <a:ext cx="4583848" cy="4625181"/>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a:extLst>
              <a:ext uri="{FF2B5EF4-FFF2-40B4-BE49-F238E27FC236}">
                <a16:creationId xmlns:a16="http://schemas.microsoft.com/office/drawing/2014/main" id="{FD248687-5063-4D2C-A5E8-B0EDDB3E695E}"/>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74D3D13F-3BC0-4704-9BC4-B5770FBA8638}"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19</a:t>
            </a:fld>
            <a:endParaRPr lang="de-DE" altLang="de-DE" sz="800">
              <a:solidFill>
                <a:srgbClr val="808080"/>
              </a:solidFill>
              <a:latin typeface="Arial" panose="020B0604020202020204" pitchFamily="34" charset="0"/>
              <a:cs typeface="Arial" panose="020B0604020202020204" pitchFamily="34" charset="0"/>
            </a:endParaRPr>
          </a:p>
        </p:txBody>
      </p:sp>
      <p:sp>
        <p:nvSpPr>
          <p:cNvPr id="22531" name="Rectangle 2">
            <a:extLst>
              <a:ext uri="{FF2B5EF4-FFF2-40B4-BE49-F238E27FC236}">
                <a16:creationId xmlns:a16="http://schemas.microsoft.com/office/drawing/2014/main" id="{9EB9AF8E-3C22-48D9-92BF-3527F99BB390}"/>
              </a:ext>
            </a:extLst>
          </p:cNvPr>
          <p:cNvSpPr>
            <a:spLocks noChangeArrowheads="1"/>
          </p:cNvSpPr>
          <p:nvPr/>
        </p:nvSpPr>
        <p:spPr bwMode="auto">
          <a:xfrm>
            <a:off x="0" y="2617788"/>
            <a:ext cx="9144000" cy="457200"/>
          </a:xfrm>
          <a:prstGeom prst="rect">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22532" name="Text Box 3">
            <a:extLst>
              <a:ext uri="{FF2B5EF4-FFF2-40B4-BE49-F238E27FC236}">
                <a16:creationId xmlns:a16="http://schemas.microsoft.com/office/drawing/2014/main" id="{854B259F-2B67-4433-B491-03993A72AE2C}"/>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Agenda</a:t>
            </a:r>
          </a:p>
        </p:txBody>
      </p:sp>
      <p:sp>
        <p:nvSpPr>
          <p:cNvPr id="22533" name="Text Box 4">
            <a:extLst>
              <a:ext uri="{FF2B5EF4-FFF2-40B4-BE49-F238E27FC236}">
                <a16:creationId xmlns:a16="http://schemas.microsoft.com/office/drawing/2014/main" id="{2ED73418-D8A2-4117-9A77-1B79282AA02E}"/>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solidFill>
                  <a:srgbClr val="000000"/>
                </a:solidFill>
              </a:rPr>
              <a:t>Goals</a:t>
            </a:r>
          </a:p>
          <a:p>
            <a:pPr eaLnBrk="1">
              <a:buFont typeface="Arial" charset="0"/>
              <a:buChar char="•"/>
              <a:defRPr/>
            </a:pPr>
            <a:r>
              <a:rPr lang="de-DE" altLang="de-DE">
                <a:solidFill>
                  <a:srgbClr val="000000"/>
                </a:solidFill>
              </a:rPr>
              <a:t>Orga</a:t>
            </a:r>
          </a:p>
          <a:p>
            <a:pPr eaLnBrk="1">
              <a:buFont typeface="Arial" charset="0"/>
              <a:buChar char="•"/>
              <a:defRPr/>
            </a:pPr>
            <a:r>
              <a:rPr lang="de-DE" altLang="de-DE">
                <a:solidFill>
                  <a:srgbClr val="FFFFFF"/>
                </a:solidFill>
              </a:rPr>
              <a:t>Scientific literature review</a:t>
            </a:r>
          </a:p>
          <a:p>
            <a:pPr eaLnBrk="1">
              <a:buFont typeface="Arial" charset="0"/>
              <a:buChar char="•"/>
              <a:defRPr/>
            </a:pPr>
            <a:r>
              <a:rPr lang="de-DE" altLang="de-DE">
                <a:solidFill>
                  <a:srgbClr val="000000"/>
                </a:solidFill>
              </a:rPr>
              <a:t>Topic assignment</a:t>
            </a:r>
          </a:p>
        </p:txBody>
      </p:sp>
      <p:sp>
        <p:nvSpPr>
          <p:cNvPr id="21510" name="Slide Number Placeholder 1">
            <a:extLst>
              <a:ext uri="{FF2B5EF4-FFF2-40B4-BE49-F238E27FC236}">
                <a16:creationId xmlns:a16="http://schemas.microsoft.com/office/drawing/2014/main" id="{2BADA88A-6F3A-4C61-B8FD-9F3EA42E8D38}"/>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6C486097-E923-4102-8BF1-EF5118EE117B}" type="slidenum">
              <a:rPr lang="de-DE" altLang="de-DE">
                <a:solidFill>
                  <a:srgbClr val="000000"/>
                </a:solidFill>
              </a:rPr>
              <a:pPr/>
              <a:t>19</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a:extLst>
              <a:ext uri="{FF2B5EF4-FFF2-40B4-BE49-F238E27FC236}">
                <a16:creationId xmlns:a16="http://schemas.microsoft.com/office/drawing/2014/main" id="{779EB7B3-D21D-4C55-9FF4-354FCCDADDC6}"/>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C29DE8F1-B876-4AA8-BE5D-31905B6AA07A}"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a:t>
            </a:fld>
            <a:endParaRPr lang="de-DE" altLang="de-DE" sz="800">
              <a:solidFill>
                <a:srgbClr val="808080"/>
              </a:solidFill>
              <a:latin typeface="Arial" panose="020B0604020202020204" pitchFamily="34" charset="0"/>
              <a:cs typeface="Arial" panose="020B0604020202020204" pitchFamily="34" charset="0"/>
            </a:endParaRPr>
          </a:p>
        </p:txBody>
      </p:sp>
      <p:sp>
        <p:nvSpPr>
          <p:cNvPr id="3075" name="Text Box 2">
            <a:extLst>
              <a:ext uri="{FF2B5EF4-FFF2-40B4-BE49-F238E27FC236}">
                <a16:creationId xmlns:a16="http://schemas.microsoft.com/office/drawing/2014/main" id="{045058E0-ABBE-4C50-9E71-BFE8FEAF3B26}"/>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Agenda</a:t>
            </a:r>
          </a:p>
        </p:txBody>
      </p:sp>
      <p:sp>
        <p:nvSpPr>
          <p:cNvPr id="3076" name="Text Box 3">
            <a:extLst>
              <a:ext uri="{FF2B5EF4-FFF2-40B4-BE49-F238E27FC236}">
                <a16:creationId xmlns:a16="http://schemas.microsoft.com/office/drawing/2014/main" id="{9FF4993D-AEFB-493E-BF9C-F4CA714EB301}"/>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dirty="0">
                <a:solidFill>
                  <a:srgbClr val="000000"/>
                </a:solidFill>
              </a:rPr>
              <a:t>Goals</a:t>
            </a:r>
          </a:p>
          <a:p>
            <a:pPr eaLnBrk="1">
              <a:buFont typeface="Arial" charset="0"/>
              <a:buChar char="•"/>
              <a:defRPr/>
            </a:pPr>
            <a:r>
              <a:rPr lang="de-DE" altLang="de-DE" dirty="0">
                <a:solidFill>
                  <a:srgbClr val="000000"/>
                </a:solidFill>
              </a:rPr>
              <a:t>Orga</a:t>
            </a:r>
          </a:p>
          <a:p>
            <a:pPr eaLnBrk="1">
              <a:buFont typeface="Arial" charset="0"/>
              <a:buChar char="•"/>
              <a:defRPr/>
            </a:pPr>
            <a:r>
              <a:rPr lang="de-DE" altLang="de-DE" dirty="0">
                <a:solidFill>
                  <a:srgbClr val="000000"/>
                </a:solidFill>
              </a:rPr>
              <a:t>Scientific literature review</a:t>
            </a:r>
          </a:p>
          <a:p>
            <a:pPr eaLnBrk="1">
              <a:buFont typeface="Arial" charset="0"/>
              <a:buChar char="•"/>
              <a:defRPr/>
            </a:pPr>
            <a:r>
              <a:rPr lang="de-DE" altLang="de-DE" dirty="0">
                <a:solidFill>
                  <a:srgbClr val="000000"/>
                </a:solidFill>
              </a:rPr>
              <a:t>Topic assignment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a:extLst>
              <a:ext uri="{FF2B5EF4-FFF2-40B4-BE49-F238E27FC236}">
                <a16:creationId xmlns:a16="http://schemas.microsoft.com/office/drawing/2014/main" id="{5213D716-D907-4247-BCA1-1F976D934974}"/>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A9642802-75C6-4945-BDFA-D56D2CDD9C89}"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20</a:t>
            </a:fld>
            <a:endParaRPr lang="de-DE" altLang="de-DE" sz="800">
              <a:solidFill>
                <a:srgbClr val="808080"/>
              </a:solidFill>
              <a:latin typeface="Arial" panose="020B0604020202020204" pitchFamily="34" charset="0"/>
              <a:cs typeface="Arial" panose="020B0604020202020204" pitchFamily="34" charset="0"/>
            </a:endParaRPr>
          </a:p>
        </p:txBody>
      </p:sp>
      <p:sp>
        <p:nvSpPr>
          <p:cNvPr id="23555" name="Text Box 2">
            <a:extLst>
              <a:ext uri="{FF2B5EF4-FFF2-40B4-BE49-F238E27FC236}">
                <a16:creationId xmlns:a16="http://schemas.microsoft.com/office/drawing/2014/main" id="{FE6DFADF-9A1F-427E-A590-31FE44BA76FD}"/>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Research in General</a:t>
            </a:r>
          </a:p>
        </p:txBody>
      </p:sp>
      <p:sp>
        <p:nvSpPr>
          <p:cNvPr id="23556" name="Text Box 3">
            <a:extLst>
              <a:ext uri="{FF2B5EF4-FFF2-40B4-BE49-F238E27FC236}">
                <a16:creationId xmlns:a16="http://schemas.microsoft.com/office/drawing/2014/main" id="{E3863B63-442B-43CA-B125-623DC82AA549}"/>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marL="741363" indent="-28416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dirty="0"/>
              <a:t>Starting point for your work:  your topic</a:t>
            </a:r>
          </a:p>
          <a:p>
            <a:pPr lvl="1" eaLnBrk="1">
              <a:buFont typeface="Arial" charset="0"/>
              <a:buChar char="•"/>
              <a:defRPr/>
            </a:pPr>
            <a:r>
              <a:rPr lang="de-DE" altLang="de-DE" sz="1800" dirty="0"/>
              <a:t>First orientation</a:t>
            </a:r>
          </a:p>
          <a:p>
            <a:pPr lvl="1" eaLnBrk="1">
              <a:buFont typeface="Arial" charset="0"/>
              <a:buChar char="•"/>
              <a:defRPr/>
            </a:pPr>
            <a:r>
              <a:rPr lang="de-DE" altLang="de-DE" sz="1800" dirty="0"/>
              <a:t>Look for synonyms, leading researchers, frequently cited literature</a:t>
            </a:r>
          </a:p>
          <a:p>
            <a:pPr lvl="1" eaLnBrk="1">
              <a:buFont typeface="Arial" charset="0"/>
              <a:buChar char="•"/>
              <a:defRPr/>
            </a:pPr>
            <a:r>
              <a:rPr lang="de-DE" altLang="de-DE" sz="1800" dirty="0"/>
              <a:t>Not every source can be used (e.g., online articles without author, contributions in online communities, Wikipedia)</a:t>
            </a:r>
          </a:p>
          <a:p>
            <a:pPr lvl="1" eaLnBrk="1">
              <a:buFont typeface="Arial" charset="0"/>
              <a:buChar char="•"/>
              <a:defRPr/>
            </a:pPr>
            <a:r>
              <a:rPr lang="de-DE" altLang="de-DE" sz="1800" dirty="0"/>
              <a:t>References: Papers, conference proceedings, journals, books, online sources with author and date of access</a:t>
            </a:r>
          </a:p>
        </p:txBody>
      </p:sp>
      <p:sp>
        <p:nvSpPr>
          <p:cNvPr id="22533" name="Slide Number Placeholder 1">
            <a:extLst>
              <a:ext uri="{FF2B5EF4-FFF2-40B4-BE49-F238E27FC236}">
                <a16:creationId xmlns:a16="http://schemas.microsoft.com/office/drawing/2014/main" id="{C793F214-45D2-4414-B2A3-05237A88915B}"/>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A11C509E-7259-439D-9DEF-9786BB83FC12}" type="slidenum">
              <a:rPr lang="de-DE" altLang="de-DE">
                <a:solidFill>
                  <a:srgbClr val="000000"/>
                </a:solidFill>
              </a:rPr>
              <a:pPr/>
              <a:t>20</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a:extLst>
              <a:ext uri="{FF2B5EF4-FFF2-40B4-BE49-F238E27FC236}">
                <a16:creationId xmlns:a16="http://schemas.microsoft.com/office/drawing/2014/main" id="{CAEA7293-4650-4435-978F-CDBD1D3B1CE4}"/>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391B5C9D-AB3E-4EDB-B2F7-8957BCE797ED}"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21</a:t>
            </a:fld>
            <a:endParaRPr lang="de-DE" altLang="de-DE" sz="800">
              <a:solidFill>
                <a:srgbClr val="808080"/>
              </a:solidFill>
              <a:latin typeface="Arial" panose="020B0604020202020204" pitchFamily="34" charset="0"/>
              <a:cs typeface="Arial" panose="020B0604020202020204" pitchFamily="34" charset="0"/>
            </a:endParaRPr>
          </a:p>
        </p:txBody>
      </p:sp>
      <p:sp>
        <p:nvSpPr>
          <p:cNvPr id="24579" name="Text Box 2">
            <a:extLst>
              <a:ext uri="{FF2B5EF4-FFF2-40B4-BE49-F238E27FC236}">
                <a16:creationId xmlns:a16="http://schemas.microsoft.com/office/drawing/2014/main" id="{883A3D68-3269-4D20-BF32-3B926B09EC05}"/>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Finding Literature</a:t>
            </a:r>
          </a:p>
        </p:txBody>
      </p:sp>
      <p:sp>
        <p:nvSpPr>
          <p:cNvPr id="24580" name="Text Box 3">
            <a:extLst>
              <a:ext uri="{FF2B5EF4-FFF2-40B4-BE49-F238E27FC236}">
                <a16:creationId xmlns:a16="http://schemas.microsoft.com/office/drawing/2014/main" id="{3F533632-1658-4AF1-AC9B-2A08A19D64C9}"/>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285750" indent="-285750">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1pPr>
            <a:lvl2pPr marL="688975" indent="-266700">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2pPr>
            <a:lvl3pPr>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3pPr>
            <a:lvl4pPr>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4pPr>
            <a:lvl5pPr>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5pPr>
            <a:lvl6pPr marL="2514600" indent="-228600" defTabSz="449263" eaLnBrk="0" fontAlgn="base" hangingPunct="0">
              <a:spcBef>
                <a:spcPct val="0"/>
              </a:spcBef>
              <a:spcAft>
                <a:spcPct val="0"/>
              </a:spcAft>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6pPr>
            <a:lvl7pPr marL="2971800" indent="-228600" defTabSz="449263" eaLnBrk="0" fontAlgn="base" hangingPunct="0">
              <a:spcBef>
                <a:spcPct val="0"/>
              </a:spcBef>
              <a:spcAft>
                <a:spcPct val="0"/>
              </a:spcAft>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7pPr>
            <a:lvl8pPr marL="3429000" indent="-228600" defTabSz="449263" eaLnBrk="0" fontAlgn="base" hangingPunct="0">
              <a:spcBef>
                <a:spcPct val="0"/>
              </a:spcBef>
              <a:spcAft>
                <a:spcPct val="0"/>
              </a:spcAft>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8pPr>
            <a:lvl9pPr marL="3886200" indent="-228600" defTabSz="449263" eaLnBrk="0" fontAlgn="base" hangingPunct="0">
              <a:spcBef>
                <a:spcPct val="0"/>
              </a:spcBef>
              <a:spcAft>
                <a:spcPct val="0"/>
              </a:spcAft>
              <a:tabLst>
                <a:tab pos="695325" algn="l"/>
                <a:tab pos="1609725" algn="l"/>
                <a:tab pos="2524125" algn="l"/>
                <a:tab pos="3438525" algn="l"/>
                <a:tab pos="4352925" algn="l"/>
                <a:tab pos="5267325" algn="l"/>
                <a:tab pos="6181725" algn="l"/>
                <a:tab pos="7096125" algn="l"/>
                <a:tab pos="8010525" algn="l"/>
                <a:tab pos="8924925" algn="l"/>
                <a:tab pos="9839325" algn="l"/>
              </a:tabLst>
              <a:defRPr sz="1400">
                <a:solidFill>
                  <a:schemeClr val="bg1"/>
                </a:solidFill>
                <a:latin typeface="Euphemia UCAS" charset="0"/>
                <a:ea typeface="Euphemia UCAS" charset="0"/>
                <a:cs typeface="Euphemia UCAS" charset="0"/>
              </a:defRPr>
            </a:lvl9pPr>
          </a:lstStyle>
          <a:p>
            <a:pPr eaLnBrk="1">
              <a:lnSpc>
                <a:spcPct val="150000"/>
              </a:lnSpc>
              <a:spcBef>
                <a:spcPts val="400"/>
              </a:spcBef>
              <a:buClr>
                <a:srgbClr val="000000"/>
              </a:buClr>
              <a:buSzPct val="100000"/>
              <a:buFont typeface="Arial" charset="0"/>
              <a:buChar char="•"/>
              <a:defRPr/>
            </a:pPr>
            <a:r>
              <a:rPr lang="de-DE" altLang="de-DE" sz="1800" dirty="0">
                <a:solidFill>
                  <a:srgbClr val="333333"/>
                </a:solidFill>
              </a:rPr>
              <a:t>Almost all literature is available online!</a:t>
            </a:r>
          </a:p>
          <a:p>
            <a:pPr lvl="1" eaLnBrk="1">
              <a:spcBef>
                <a:spcPts val="400"/>
              </a:spcBef>
              <a:buClr>
                <a:srgbClr val="000000"/>
              </a:buClr>
              <a:buSzPct val="100000"/>
              <a:buFont typeface="Arial" charset="0"/>
              <a:buChar char="•"/>
              <a:defRPr/>
            </a:pPr>
            <a:r>
              <a:rPr lang="de-DE" altLang="de-DE" sz="1200" dirty="0">
                <a:solidFill>
                  <a:srgbClr val="333333"/>
                </a:solidFill>
              </a:rPr>
              <a:t>Google/Google </a:t>
            </a:r>
            <a:r>
              <a:rPr lang="de-DE" altLang="de-DE" sz="1200" dirty="0">
                <a:solidFill>
                  <a:schemeClr val="tx1"/>
                </a:solidFill>
              </a:rPr>
              <a:t>Scholar (</a:t>
            </a:r>
            <a:r>
              <a:rPr lang="de-DE" altLang="de-DE" sz="1200" u="sng" dirty="0">
                <a:solidFill>
                  <a:schemeClr val="tx1"/>
                </a:solidFill>
                <a:hlinkClick r:id="rId3"/>
              </a:rPr>
              <a:t>http://scholar.google.com</a:t>
            </a:r>
            <a:r>
              <a:rPr lang="de-DE" altLang="de-DE" sz="1200" dirty="0">
                <a:solidFill>
                  <a:schemeClr val="tx1"/>
                </a:solidFill>
              </a:rPr>
              <a:t>)</a:t>
            </a:r>
          </a:p>
          <a:p>
            <a:pPr lvl="1" eaLnBrk="1">
              <a:spcBef>
                <a:spcPts val="400"/>
              </a:spcBef>
              <a:buClr>
                <a:srgbClr val="000000"/>
              </a:buClr>
              <a:buSzPct val="100000"/>
              <a:buFont typeface="Arial" charset="0"/>
              <a:buChar char="•"/>
              <a:defRPr/>
            </a:pPr>
            <a:r>
              <a:rPr lang="de-DE" altLang="de-DE" sz="1200" dirty="0">
                <a:solidFill>
                  <a:schemeClr val="tx1"/>
                </a:solidFill>
              </a:rPr>
              <a:t>ACM Digital Library (</a:t>
            </a:r>
            <a:r>
              <a:rPr lang="de-DE" altLang="de-DE" sz="1200" u="sng" dirty="0">
                <a:solidFill>
                  <a:schemeClr val="tx1"/>
                </a:solidFill>
                <a:hlinkClick r:id="rId4"/>
              </a:rPr>
              <a:t>http://portal.acm.org</a:t>
            </a:r>
            <a:r>
              <a:rPr lang="de-DE" altLang="de-DE" sz="1200" dirty="0">
                <a:solidFill>
                  <a:schemeClr val="tx1"/>
                </a:solidFill>
              </a:rPr>
              <a:t>)</a:t>
            </a:r>
          </a:p>
          <a:p>
            <a:pPr lvl="1" eaLnBrk="1">
              <a:spcBef>
                <a:spcPts val="400"/>
              </a:spcBef>
              <a:buClr>
                <a:srgbClr val="000000"/>
              </a:buClr>
              <a:buSzPct val="100000"/>
              <a:buFont typeface="Arial" charset="0"/>
              <a:buChar char="•"/>
              <a:defRPr/>
            </a:pPr>
            <a:r>
              <a:rPr lang="de-DE" altLang="de-DE" sz="1200" dirty="0">
                <a:solidFill>
                  <a:schemeClr val="tx1"/>
                </a:solidFill>
              </a:rPr>
              <a:t>Citeseer (</a:t>
            </a:r>
            <a:r>
              <a:rPr lang="de-DE" altLang="de-DE" sz="1200" u="sng" dirty="0">
                <a:solidFill>
                  <a:schemeClr val="tx1"/>
                </a:solidFill>
                <a:hlinkClick r:id="rId5"/>
              </a:rPr>
              <a:t>http://citeseer.ist.psu.edu</a:t>
            </a:r>
            <a:r>
              <a:rPr lang="de-DE" altLang="de-DE" sz="1200" dirty="0">
                <a:solidFill>
                  <a:schemeClr val="tx1"/>
                </a:solidFill>
              </a:rPr>
              <a:t>)</a:t>
            </a:r>
          </a:p>
          <a:p>
            <a:pPr lvl="1" eaLnBrk="1">
              <a:spcBef>
                <a:spcPts val="400"/>
              </a:spcBef>
              <a:buClr>
                <a:srgbClr val="000000"/>
              </a:buClr>
              <a:buSzPct val="100000"/>
              <a:buFont typeface="Arial" charset="0"/>
              <a:buChar char="•"/>
              <a:defRPr/>
            </a:pPr>
            <a:r>
              <a:rPr lang="de-DE" altLang="de-DE" sz="1200" dirty="0">
                <a:solidFill>
                  <a:schemeClr val="tx1"/>
                </a:solidFill>
              </a:rPr>
              <a:t>IEEE Xplore (</a:t>
            </a:r>
            <a:r>
              <a:rPr lang="de-DE" altLang="de-DE" sz="1200" u="sng" dirty="0">
                <a:solidFill>
                  <a:schemeClr val="tx1"/>
                </a:solidFill>
                <a:hlinkClick r:id="rId6"/>
              </a:rPr>
              <a:t>http://ieeexplore.ieee.org</a:t>
            </a:r>
            <a:r>
              <a:rPr lang="de-DE" altLang="de-DE" sz="1200" dirty="0">
                <a:solidFill>
                  <a:schemeClr val="tx1"/>
                </a:solidFill>
              </a:rPr>
              <a:t>)</a:t>
            </a:r>
          </a:p>
          <a:p>
            <a:pPr lvl="1" eaLnBrk="1">
              <a:spcBef>
                <a:spcPts val="400"/>
              </a:spcBef>
              <a:buClr>
                <a:srgbClr val="000000"/>
              </a:buClr>
              <a:buSzPct val="100000"/>
              <a:buFont typeface="Arial" charset="0"/>
              <a:buChar char="•"/>
              <a:defRPr/>
            </a:pPr>
            <a:r>
              <a:rPr lang="de-DE" altLang="de-DE" sz="1200" dirty="0">
                <a:solidFill>
                  <a:schemeClr val="tx1"/>
                </a:solidFill>
              </a:rPr>
              <a:t>Springer (</a:t>
            </a:r>
            <a:r>
              <a:rPr lang="de-DE" altLang="de-DE" sz="1200" dirty="0">
                <a:solidFill>
                  <a:schemeClr val="tx1"/>
                </a:solidFill>
                <a:hlinkClick r:id="rId7"/>
              </a:rPr>
              <a:t>https://link.springer.com</a:t>
            </a:r>
            <a:r>
              <a:rPr lang="de-DE" altLang="de-DE" sz="1200" dirty="0">
                <a:solidFill>
                  <a:schemeClr val="tx1"/>
                </a:solidFill>
              </a:rPr>
              <a:t>)</a:t>
            </a:r>
          </a:p>
          <a:p>
            <a:pPr lvl="1" eaLnBrk="1">
              <a:spcBef>
                <a:spcPts val="400"/>
              </a:spcBef>
              <a:buClr>
                <a:srgbClr val="000000"/>
              </a:buClr>
              <a:buSzPct val="100000"/>
              <a:buFont typeface="Arial" charset="0"/>
              <a:buChar char="•"/>
              <a:defRPr/>
            </a:pPr>
            <a:r>
              <a:rPr lang="de-DE" altLang="de-DE" sz="1200" dirty="0">
                <a:solidFill>
                  <a:schemeClr val="tx1"/>
                </a:solidFill>
              </a:rPr>
              <a:t>Elsevier (</a:t>
            </a:r>
            <a:r>
              <a:rPr lang="de-DE" altLang="de-DE" sz="1200" dirty="0">
                <a:solidFill>
                  <a:schemeClr val="tx1"/>
                </a:solidFill>
                <a:hlinkClick r:id="rId8"/>
              </a:rPr>
              <a:t>https://www.elsevier.com/catalog</a:t>
            </a:r>
            <a:r>
              <a:rPr lang="de-DE" altLang="de-DE" sz="1200" dirty="0">
                <a:solidFill>
                  <a:schemeClr val="tx1"/>
                </a:solidFill>
              </a:rPr>
              <a:t>)</a:t>
            </a:r>
          </a:p>
          <a:p>
            <a:pPr lvl="1" eaLnBrk="1">
              <a:spcBef>
                <a:spcPts val="400"/>
              </a:spcBef>
              <a:buClr>
                <a:srgbClr val="000000"/>
              </a:buClr>
              <a:buSzPct val="100000"/>
              <a:buFont typeface="Arial" charset="0"/>
              <a:buChar char="•"/>
              <a:defRPr/>
            </a:pPr>
            <a:r>
              <a:rPr lang="de-DE" altLang="de-DE" sz="1200" dirty="0">
                <a:solidFill>
                  <a:schemeClr val="tx1"/>
                </a:solidFill>
              </a:rPr>
              <a:t>ScienceDirect (</a:t>
            </a:r>
            <a:r>
              <a:rPr lang="de-DE" altLang="de-DE" sz="1200" dirty="0">
                <a:solidFill>
                  <a:schemeClr val="tx1"/>
                </a:solidFill>
                <a:hlinkClick r:id="rId9"/>
              </a:rPr>
              <a:t>www.sciencedirect.com</a:t>
            </a:r>
            <a:r>
              <a:rPr lang="de-DE" altLang="de-DE" sz="1200" dirty="0">
                <a:solidFill>
                  <a:schemeClr val="tx1"/>
                </a:solidFill>
              </a:rPr>
              <a:t>)</a:t>
            </a:r>
          </a:p>
          <a:p>
            <a:pPr lvl="1" eaLnBrk="1">
              <a:spcBef>
                <a:spcPts val="400"/>
              </a:spcBef>
              <a:buClr>
                <a:srgbClr val="000000"/>
              </a:buClr>
              <a:buSzPct val="100000"/>
              <a:buFont typeface="Arial" charset="0"/>
              <a:buChar char="•"/>
              <a:defRPr/>
            </a:pPr>
            <a:r>
              <a:rPr lang="de-DE" altLang="de-DE" sz="1200" dirty="0">
                <a:solidFill>
                  <a:schemeClr val="tx1"/>
                </a:solidFill>
              </a:rPr>
              <a:t>OPAC der Universitätsbibliothek (</a:t>
            </a:r>
            <a:r>
              <a:rPr lang="de-DE" altLang="de-DE" sz="1200" u="sng" dirty="0">
                <a:solidFill>
                  <a:schemeClr val="tx1"/>
                </a:solidFill>
                <a:hlinkClick r:id="rId10"/>
              </a:rPr>
              <a:t>http://opacplus.ub.uni-muenchen.de</a:t>
            </a:r>
            <a:r>
              <a:rPr lang="de-DE" altLang="de-DE" sz="1200" dirty="0">
                <a:solidFill>
                  <a:srgbClr val="333333"/>
                </a:solidFill>
              </a:rPr>
              <a:t>)</a:t>
            </a:r>
          </a:p>
          <a:p>
            <a:pPr lvl="1" eaLnBrk="1">
              <a:spcBef>
                <a:spcPts val="400"/>
              </a:spcBef>
              <a:buClr>
                <a:srgbClr val="000000"/>
              </a:buClr>
              <a:buSzPct val="100000"/>
              <a:defRPr/>
            </a:pPr>
            <a:endParaRPr lang="de-DE" altLang="de-DE" dirty="0">
              <a:solidFill>
                <a:srgbClr val="333333"/>
              </a:solidFill>
            </a:endParaRPr>
          </a:p>
          <a:p>
            <a:pPr eaLnBrk="1">
              <a:lnSpc>
                <a:spcPct val="110000"/>
              </a:lnSpc>
              <a:spcBef>
                <a:spcPts val="400"/>
              </a:spcBef>
              <a:buClr>
                <a:srgbClr val="000000"/>
              </a:buClr>
              <a:buSzPct val="100000"/>
              <a:buFont typeface="Arial" charset="0"/>
              <a:buChar char="•"/>
              <a:defRPr/>
            </a:pPr>
            <a:r>
              <a:rPr lang="de-DE" altLang="de-DE" sz="1800" dirty="0">
                <a:solidFill>
                  <a:srgbClr val="333333"/>
                </a:solidFill>
              </a:rPr>
              <a:t>For the full functionality log in at </a:t>
            </a:r>
          </a:p>
          <a:p>
            <a:pPr eaLnBrk="1">
              <a:lnSpc>
                <a:spcPct val="110000"/>
              </a:lnSpc>
              <a:spcBef>
                <a:spcPts val="400"/>
              </a:spcBef>
              <a:buSzPct val="100000"/>
              <a:defRPr/>
            </a:pPr>
            <a:r>
              <a:rPr lang="de-DE" altLang="de-DE" sz="1800" dirty="0">
                <a:solidFill>
                  <a:srgbClr val="333333"/>
                </a:solidFill>
              </a:rPr>
              <a:t>    „LMU E-Medien-Login/Datenbanken“</a:t>
            </a:r>
          </a:p>
          <a:p>
            <a:pPr eaLnBrk="1">
              <a:lnSpc>
                <a:spcPct val="110000"/>
              </a:lnSpc>
              <a:spcBef>
                <a:spcPts val="400"/>
              </a:spcBef>
              <a:buSzPct val="100000"/>
              <a:defRPr/>
            </a:pPr>
            <a:r>
              <a:rPr lang="de-DE" altLang="de-DE" sz="1800" dirty="0">
                <a:solidFill>
                  <a:srgbClr val="333333"/>
                </a:solidFill>
              </a:rPr>
              <a:t>    and find the needed library</a:t>
            </a:r>
          </a:p>
          <a:p>
            <a:pPr eaLnBrk="1">
              <a:lnSpc>
                <a:spcPct val="110000"/>
              </a:lnSpc>
              <a:spcBef>
                <a:spcPts val="400"/>
              </a:spcBef>
              <a:buSzPct val="100000"/>
              <a:defRPr/>
            </a:pPr>
            <a:r>
              <a:rPr lang="de-DE" altLang="de-DE" sz="1800" dirty="0">
                <a:solidFill>
                  <a:srgbClr val="333333"/>
                </a:solidFill>
              </a:rPr>
              <a:t>    (e.g., ACM)</a:t>
            </a:r>
          </a:p>
        </p:txBody>
      </p:sp>
      <p:pic>
        <p:nvPicPr>
          <p:cNvPr id="24582" name="Picture 5">
            <a:extLst>
              <a:ext uri="{FF2B5EF4-FFF2-40B4-BE49-F238E27FC236}">
                <a16:creationId xmlns:a16="http://schemas.microsoft.com/office/drawing/2014/main" id="{82B30131-0909-4E7F-911B-85CBA79934C3}"/>
              </a:ext>
            </a:extLst>
          </p:cNvPr>
          <p:cNvPicPr>
            <a:picLocks noChangeAspect="1" noChangeArrowheads="1"/>
          </p:cNvPicPr>
          <p:nvPr/>
        </p:nvPicPr>
        <p:blipFill>
          <a:blip r:embed="rId11"/>
          <a:srcRect l="2916" r="1410" b="3940"/>
          <a:stretch>
            <a:fillRect/>
          </a:stretch>
        </p:blipFill>
        <p:spPr bwMode="auto">
          <a:xfrm>
            <a:off x="4791075" y="4154488"/>
            <a:ext cx="3924300" cy="1536700"/>
          </a:xfrm>
          <a:prstGeom prst="rect">
            <a:avLst/>
          </a:prstGeom>
          <a:noFill/>
          <a:ln>
            <a:noFill/>
          </a:ln>
          <a:effectLst/>
          <a:extLst>
            <a:ext uri="{909E8E84-426E-40DD-AFC4-6F175D3DCCD1}">
              <a14:hiddenFill xmlns:a14="http://schemas.microsoft.com/office/drawing/2010/main">
                <a:blipFill dpi="0" rotWithShape="0">
                  <a:blip/>
                  <a:srcRect l="2916" r="1410" b="3940"/>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23558" name="Slide Number Placeholder 1">
            <a:extLst>
              <a:ext uri="{FF2B5EF4-FFF2-40B4-BE49-F238E27FC236}">
                <a16:creationId xmlns:a16="http://schemas.microsoft.com/office/drawing/2014/main" id="{53EECD62-7006-48D1-A5F7-AC97A00B1129}"/>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27A19911-1BFA-4DCB-8256-8FCAF6FFE3EA}" type="slidenum">
              <a:rPr lang="de-DE" altLang="de-DE">
                <a:solidFill>
                  <a:srgbClr val="000000"/>
                </a:solidFill>
              </a:rPr>
              <a:pPr/>
              <a:t>21</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a:extLst>
              <a:ext uri="{FF2B5EF4-FFF2-40B4-BE49-F238E27FC236}">
                <a16:creationId xmlns:a16="http://schemas.microsoft.com/office/drawing/2014/main" id="{14F80F72-1F05-4DD6-957A-0C88AFCB1E73}"/>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F03448CD-F934-4CDB-ACA8-BBCC3C29CE36}"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22</a:t>
            </a:fld>
            <a:endParaRPr lang="de-DE" altLang="de-DE" sz="800">
              <a:solidFill>
                <a:srgbClr val="808080"/>
              </a:solidFill>
              <a:latin typeface="Arial" panose="020B0604020202020204" pitchFamily="34" charset="0"/>
              <a:cs typeface="Arial" panose="020B0604020202020204" pitchFamily="34" charset="0"/>
            </a:endParaRPr>
          </a:p>
        </p:txBody>
      </p:sp>
      <p:pic>
        <p:nvPicPr>
          <p:cNvPr id="25603" name="Picture 2">
            <a:extLst>
              <a:ext uri="{FF2B5EF4-FFF2-40B4-BE49-F238E27FC236}">
                <a16:creationId xmlns:a16="http://schemas.microsoft.com/office/drawing/2014/main" id="{D55CCABF-A5C8-49FC-A0E2-675829C84EB9}"/>
              </a:ext>
            </a:extLst>
          </p:cNvPr>
          <p:cNvPicPr>
            <a:picLocks noChangeAspect="1" noChangeArrowheads="1"/>
          </p:cNvPicPr>
          <p:nvPr/>
        </p:nvPicPr>
        <p:blipFill>
          <a:blip r:embed="rId3"/>
          <a:srcRect/>
          <a:stretch>
            <a:fillRect/>
          </a:stretch>
        </p:blipFill>
        <p:spPr bwMode="auto">
          <a:xfrm>
            <a:off x="50800" y="1271588"/>
            <a:ext cx="9039225" cy="5191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25604" name="Text Box 3">
            <a:extLst>
              <a:ext uri="{FF2B5EF4-FFF2-40B4-BE49-F238E27FC236}">
                <a16:creationId xmlns:a16="http://schemas.microsoft.com/office/drawing/2014/main" id="{0AEBFC48-6583-4B88-8EC6-2A9DE6B06371}"/>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Finding literature</a:t>
            </a:r>
          </a:p>
        </p:txBody>
      </p:sp>
      <p:sp>
        <p:nvSpPr>
          <p:cNvPr id="25605" name="Rectangle 4">
            <a:extLst>
              <a:ext uri="{FF2B5EF4-FFF2-40B4-BE49-F238E27FC236}">
                <a16:creationId xmlns:a16="http://schemas.microsoft.com/office/drawing/2014/main" id="{F9D65A80-4110-4B7F-BCE8-0F53FE868591}"/>
              </a:ext>
            </a:extLst>
          </p:cNvPr>
          <p:cNvSpPr>
            <a:spLocks noChangeArrowheads="1"/>
          </p:cNvSpPr>
          <p:nvPr/>
        </p:nvSpPr>
        <p:spPr bwMode="auto">
          <a:xfrm>
            <a:off x="2232025" y="5302250"/>
            <a:ext cx="1219200" cy="311150"/>
          </a:xfrm>
          <a:prstGeom prst="rect">
            <a:avLst/>
          </a:prstGeom>
          <a:noFill/>
          <a:ln w="38160" cap="sq">
            <a:solidFill>
              <a:srgbClr val="C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25606" name="AutoShape 5">
            <a:extLst>
              <a:ext uri="{FF2B5EF4-FFF2-40B4-BE49-F238E27FC236}">
                <a16:creationId xmlns:a16="http://schemas.microsoft.com/office/drawing/2014/main" id="{1A97F681-6F60-4A90-8B1F-47F1328B8CE5}"/>
              </a:ext>
            </a:extLst>
          </p:cNvPr>
          <p:cNvSpPr>
            <a:spLocks noChangeArrowheads="1"/>
          </p:cNvSpPr>
          <p:nvPr/>
        </p:nvSpPr>
        <p:spPr bwMode="auto">
          <a:xfrm rot="2280000">
            <a:off x="430213" y="4373563"/>
            <a:ext cx="2011362" cy="615950"/>
          </a:xfrm>
          <a:prstGeom prst="rightArrow">
            <a:avLst>
              <a:gd name="adj1" fmla="val 26954"/>
              <a:gd name="adj2" fmla="val 49965"/>
            </a:avLst>
          </a:prstGeom>
          <a:solidFill>
            <a:srgbClr val="C00000"/>
          </a:solidFill>
          <a:ln w="9360" cap="sq">
            <a:solidFill>
              <a:srgbClr val="C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24583" name="Slide Number Placeholder 1">
            <a:extLst>
              <a:ext uri="{FF2B5EF4-FFF2-40B4-BE49-F238E27FC236}">
                <a16:creationId xmlns:a16="http://schemas.microsoft.com/office/drawing/2014/main" id="{0CECC827-794D-4438-9513-CBBB9954EC01}"/>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E0678DAF-20AD-4825-9F32-282A4422B400}" type="slidenum">
              <a:rPr lang="de-DE" altLang="de-DE">
                <a:solidFill>
                  <a:srgbClr val="000000"/>
                </a:solidFill>
              </a:rPr>
              <a:pPr/>
              <a:t>22</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a:extLst>
              <a:ext uri="{FF2B5EF4-FFF2-40B4-BE49-F238E27FC236}">
                <a16:creationId xmlns:a16="http://schemas.microsoft.com/office/drawing/2014/main" id="{422BA129-5FBC-4CBD-A1D7-7007B8D3017B}"/>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E9ECE2E3-1439-4C90-8E6A-906AD40D5246}"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23</a:t>
            </a:fld>
            <a:endParaRPr lang="de-DE" altLang="de-DE" sz="800">
              <a:solidFill>
                <a:srgbClr val="808080"/>
              </a:solidFill>
              <a:latin typeface="Arial" panose="020B0604020202020204" pitchFamily="34" charset="0"/>
              <a:cs typeface="Arial" panose="020B0604020202020204" pitchFamily="34" charset="0"/>
            </a:endParaRPr>
          </a:p>
        </p:txBody>
      </p:sp>
      <p:sp>
        <p:nvSpPr>
          <p:cNvPr id="26627" name="Text Box 2">
            <a:extLst>
              <a:ext uri="{FF2B5EF4-FFF2-40B4-BE49-F238E27FC236}">
                <a16:creationId xmlns:a16="http://schemas.microsoft.com/office/drawing/2014/main" id="{79E71419-7A7C-4D47-82DC-CE71A6567930}"/>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Why should I care about citations?</a:t>
            </a:r>
          </a:p>
        </p:txBody>
      </p:sp>
      <p:sp>
        <p:nvSpPr>
          <p:cNvPr id="26628" name="Text Box 3">
            <a:extLst>
              <a:ext uri="{FF2B5EF4-FFF2-40B4-BE49-F238E27FC236}">
                <a16:creationId xmlns:a16="http://schemas.microsoft.com/office/drawing/2014/main" id="{36121DD7-8DDC-4757-955E-0949E64A7678}"/>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t>Copyright / intellectual property</a:t>
            </a:r>
          </a:p>
          <a:p>
            <a:pPr eaLnBrk="1">
              <a:buFont typeface="Arial" charset="0"/>
              <a:buChar char="•"/>
              <a:defRPr/>
            </a:pPr>
            <a:r>
              <a:rPr lang="de-DE" altLang="de-DE"/>
              <a:t>Foundation of  scientific work</a:t>
            </a:r>
          </a:p>
          <a:p>
            <a:pPr eaLnBrk="1">
              <a:buFont typeface="Arial" charset="0"/>
              <a:buChar char="•"/>
              <a:defRPr/>
            </a:pPr>
            <a:r>
              <a:rPr lang="de-DE" altLang="de-DE"/>
              <a:t>Citations links belonging work together</a:t>
            </a:r>
          </a:p>
          <a:p>
            <a:pPr eaLnBrk="1">
              <a:buFont typeface="Arial" charset="0"/>
              <a:buChar char="•"/>
              <a:defRPr/>
            </a:pPr>
            <a:r>
              <a:rPr lang="de-DE" altLang="de-DE"/>
              <a:t>Reader needs all the information you had to check if you are correct</a:t>
            </a:r>
          </a:p>
        </p:txBody>
      </p:sp>
      <p:sp>
        <p:nvSpPr>
          <p:cNvPr id="25605" name="Slide Number Placeholder 1">
            <a:extLst>
              <a:ext uri="{FF2B5EF4-FFF2-40B4-BE49-F238E27FC236}">
                <a16:creationId xmlns:a16="http://schemas.microsoft.com/office/drawing/2014/main" id="{35C6D2E7-B5E4-4100-A870-27C4700AFF7C}"/>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9990A88B-DC02-46D4-A08D-82637ED7187E}" type="slidenum">
              <a:rPr lang="de-DE" altLang="de-DE">
                <a:solidFill>
                  <a:srgbClr val="000000"/>
                </a:solidFill>
              </a:rPr>
              <a:pPr/>
              <a:t>23</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a:extLst>
              <a:ext uri="{FF2B5EF4-FFF2-40B4-BE49-F238E27FC236}">
                <a16:creationId xmlns:a16="http://schemas.microsoft.com/office/drawing/2014/main" id="{6436DDAC-2E7D-4F1E-9E10-64A5E8DA95EE}"/>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34AFE1DB-ADF3-4190-8040-6F1432EFA1CD}"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24</a:t>
            </a:fld>
            <a:endParaRPr lang="de-DE" altLang="de-DE" sz="800">
              <a:solidFill>
                <a:srgbClr val="808080"/>
              </a:solidFill>
              <a:latin typeface="Arial" panose="020B0604020202020204" pitchFamily="34" charset="0"/>
              <a:cs typeface="Arial" panose="020B0604020202020204" pitchFamily="34" charset="0"/>
            </a:endParaRPr>
          </a:p>
        </p:txBody>
      </p:sp>
      <p:sp>
        <p:nvSpPr>
          <p:cNvPr id="27651" name="Text Box 2">
            <a:extLst>
              <a:ext uri="{FF2B5EF4-FFF2-40B4-BE49-F238E27FC236}">
                <a16:creationId xmlns:a16="http://schemas.microsoft.com/office/drawing/2014/main" id="{D9B14506-424C-46B2-9B40-A3BB83EF4979}"/>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Citations</a:t>
            </a:r>
          </a:p>
        </p:txBody>
      </p:sp>
      <p:sp>
        <p:nvSpPr>
          <p:cNvPr id="27652" name="Text Box 3">
            <a:extLst>
              <a:ext uri="{FF2B5EF4-FFF2-40B4-BE49-F238E27FC236}">
                <a16:creationId xmlns:a16="http://schemas.microsoft.com/office/drawing/2014/main" id="{ACB4F31F-A0FD-4344-8998-2FEB346C2630}"/>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228600" indent="-228600">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1pPr>
            <a:lvl2pPr marL="741363" indent="-284163">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2pPr>
            <a:lvl3pPr>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3pPr>
            <a:lvl4pPr>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4pPr>
            <a:lvl5pPr>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5pPr>
            <a:lvl6pPr marL="2514600" indent="-228600" defTabSz="449263" eaLnBrk="0" fontAlgn="base" hangingPunct="0">
              <a:spcBef>
                <a:spcPct val="0"/>
              </a:spcBef>
              <a:spcAft>
                <a:spcPct val="0"/>
              </a:spcAft>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6pPr>
            <a:lvl7pPr marL="2971800" indent="-228600" defTabSz="449263" eaLnBrk="0" fontAlgn="base" hangingPunct="0">
              <a:spcBef>
                <a:spcPct val="0"/>
              </a:spcBef>
              <a:spcAft>
                <a:spcPct val="0"/>
              </a:spcAft>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7pPr>
            <a:lvl8pPr marL="3429000" indent="-228600" defTabSz="449263" eaLnBrk="0" fontAlgn="base" hangingPunct="0">
              <a:spcBef>
                <a:spcPct val="0"/>
              </a:spcBef>
              <a:spcAft>
                <a:spcPct val="0"/>
              </a:spcAft>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8pPr>
            <a:lvl9pPr marL="3886200" indent="-228600" defTabSz="449263" eaLnBrk="0" fontAlgn="base" hangingPunct="0">
              <a:spcBef>
                <a:spcPct val="0"/>
              </a:spcBef>
              <a:spcAft>
                <a:spcPct val="0"/>
              </a:spcAft>
              <a:tabLst>
                <a:tab pos="798513" algn="l"/>
                <a:tab pos="1712913" algn="l"/>
                <a:tab pos="2627313" algn="l"/>
                <a:tab pos="3541713" algn="l"/>
                <a:tab pos="4456113" algn="l"/>
                <a:tab pos="5370513" algn="l"/>
                <a:tab pos="6284913" algn="l"/>
                <a:tab pos="7199313" algn="l"/>
                <a:tab pos="8113713" algn="l"/>
                <a:tab pos="9028113" algn="l"/>
                <a:tab pos="9942513" algn="l"/>
              </a:tabLst>
              <a:defRPr sz="1400">
                <a:solidFill>
                  <a:schemeClr val="bg1"/>
                </a:solidFill>
                <a:latin typeface="Euphemia UCAS" charset="0"/>
                <a:ea typeface="Euphemia UCAS" charset="0"/>
                <a:cs typeface="Euphemia UCAS" charset="0"/>
              </a:defRPr>
            </a:lvl9pPr>
          </a:lstStyle>
          <a:p>
            <a:pPr eaLnBrk="1">
              <a:lnSpc>
                <a:spcPct val="150000"/>
              </a:lnSpc>
              <a:spcBef>
                <a:spcPts val="400"/>
              </a:spcBef>
              <a:buClr>
                <a:srgbClr val="000000"/>
              </a:buClr>
              <a:buSzPct val="100000"/>
              <a:buFont typeface="Arial" charset="0"/>
              <a:buChar char="•"/>
              <a:defRPr/>
            </a:pPr>
            <a:r>
              <a:rPr lang="de-DE" altLang="de-DE" sz="2000" dirty="0">
                <a:solidFill>
                  <a:srgbClr val="333333"/>
                </a:solidFill>
              </a:rPr>
              <a:t>Quotation</a:t>
            </a:r>
          </a:p>
          <a:p>
            <a:pPr lvl="1" eaLnBrk="1">
              <a:lnSpc>
                <a:spcPct val="150000"/>
              </a:lnSpc>
              <a:spcBef>
                <a:spcPts val="400"/>
              </a:spcBef>
              <a:buClr>
                <a:srgbClr val="000000"/>
              </a:buClr>
              <a:buSzPct val="100000"/>
              <a:buFont typeface="Arial" charset="0"/>
              <a:buChar char="•"/>
              <a:defRPr/>
            </a:pPr>
            <a:r>
              <a:rPr lang="en-GB" altLang="de-DE" sz="1800" dirty="0">
                <a:solidFill>
                  <a:srgbClr val="333333"/>
                </a:solidFill>
              </a:rPr>
              <a:t>Direct (in quotation marks)</a:t>
            </a:r>
          </a:p>
          <a:p>
            <a:pPr lvl="1" eaLnBrk="1">
              <a:lnSpc>
                <a:spcPct val="150000"/>
              </a:lnSpc>
              <a:spcBef>
                <a:spcPts val="400"/>
              </a:spcBef>
              <a:buClr>
                <a:srgbClr val="000000"/>
              </a:buClr>
              <a:buSzPct val="100000"/>
              <a:buFont typeface="Arial" charset="0"/>
              <a:buChar char="•"/>
              <a:defRPr/>
            </a:pPr>
            <a:r>
              <a:rPr lang="en-GB" altLang="de-DE" sz="1800" b="1" dirty="0">
                <a:solidFill>
                  <a:srgbClr val="333333"/>
                </a:solidFill>
              </a:rPr>
              <a:t>Indirect </a:t>
            </a:r>
          </a:p>
          <a:p>
            <a:pPr eaLnBrk="1">
              <a:lnSpc>
                <a:spcPct val="150000"/>
              </a:lnSpc>
              <a:spcBef>
                <a:spcPts val="400"/>
              </a:spcBef>
              <a:buClr>
                <a:srgbClr val="000000"/>
              </a:buClr>
              <a:buSzPct val="100000"/>
              <a:buFont typeface="Arial" charset="0"/>
              <a:buChar char="•"/>
              <a:defRPr/>
            </a:pPr>
            <a:r>
              <a:rPr lang="de-DE" altLang="de-DE" sz="2000" dirty="0">
                <a:solidFill>
                  <a:srgbClr val="333333"/>
                </a:solidFill>
              </a:rPr>
              <a:t>No secondary citation</a:t>
            </a:r>
          </a:p>
          <a:p>
            <a:pPr eaLnBrk="1">
              <a:lnSpc>
                <a:spcPct val="150000"/>
              </a:lnSpc>
              <a:spcBef>
                <a:spcPts val="400"/>
              </a:spcBef>
              <a:buClr>
                <a:srgbClr val="000000"/>
              </a:buClr>
              <a:buSzPct val="100000"/>
              <a:defRPr/>
            </a:pPr>
            <a:endParaRPr lang="de-DE" altLang="de-DE" sz="2000" dirty="0">
              <a:solidFill>
                <a:srgbClr val="333333"/>
              </a:solidFill>
            </a:endParaRPr>
          </a:p>
          <a:p>
            <a:pPr eaLnBrk="1">
              <a:lnSpc>
                <a:spcPct val="150000"/>
              </a:lnSpc>
              <a:spcBef>
                <a:spcPts val="400"/>
              </a:spcBef>
              <a:buClr>
                <a:srgbClr val="000000"/>
              </a:buClr>
              <a:buSzPct val="100000"/>
              <a:buFont typeface="Arial" charset="0"/>
              <a:buChar char="•"/>
              <a:defRPr/>
            </a:pPr>
            <a:r>
              <a:rPr lang="de-DE" altLang="de-DE" sz="2000" dirty="0">
                <a:solidFill>
                  <a:srgbClr val="333333"/>
                </a:solidFill>
              </a:rPr>
              <a:t>Wikipedia: not citeable (but good for quick research)</a:t>
            </a:r>
          </a:p>
          <a:p>
            <a:pPr eaLnBrk="1">
              <a:lnSpc>
                <a:spcPct val="150000"/>
              </a:lnSpc>
              <a:spcBef>
                <a:spcPts val="400"/>
              </a:spcBef>
              <a:buClr>
                <a:srgbClr val="000000"/>
              </a:buClr>
              <a:buSzPct val="100000"/>
              <a:buFont typeface="Arial" charset="0"/>
              <a:buChar char="•"/>
              <a:defRPr/>
            </a:pPr>
            <a:r>
              <a:rPr lang="de-DE" altLang="de-DE" sz="2000" dirty="0">
                <a:solidFill>
                  <a:srgbClr val="333333"/>
                </a:solidFill>
              </a:rPr>
              <a:t>Citation style: APA 6 (for this work): </a:t>
            </a:r>
            <a:br>
              <a:rPr lang="de-DE" altLang="de-DE" sz="2000" dirty="0">
                <a:solidFill>
                  <a:srgbClr val="333333"/>
                </a:solidFill>
              </a:rPr>
            </a:br>
            <a:r>
              <a:rPr lang="de-DE" altLang="de-DE" sz="2000" dirty="0">
                <a:solidFill>
                  <a:srgbClr val="333333"/>
                </a:solidFill>
              </a:rPr>
              <a:t>see </a:t>
            </a:r>
            <a:r>
              <a:rPr lang="de-DE" altLang="de-DE" sz="2000" dirty="0">
                <a:solidFill>
                  <a:srgbClr val="333333"/>
                </a:solidFill>
                <a:hlinkClick r:id="rId3"/>
              </a:rPr>
              <a:t>http://www.edu.lmu.de/apb/dokumente-und-materialien/dokumente-bachelor/hinweise-zur-apa.pdf </a:t>
            </a:r>
            <a:endParaRPr lang="de-DE" altLang="de-DE" sz="2000" dirty="0">
              <a:solidFill>
                <a:srgbClr val="333333"/>
              </a:solidFill>
            </a:endParaRPr>
          </a:p>
        </p:txBody>
      </p:sp>
      <p:pic>
        <p:nvPicPr>
          <p:cNvPr id="27653" name="Picture 4">
            <a:extLst>
              <a:ext uri="{FF2B5EF4-FFF2-40B4-BE49-F238E27FC236}">
                <a16:creationId xmlns:a16="http://schemas.microsoft.com/office/drawing/2014/main" id="{3F247A91-0AF9-49A0-90B4-7563A9ADA746}"/>
              </a:ext>
            </a:extLst>
          </p:cNvPr>
          <p:cNvPicPr>
            <a:picLocks noChangeAspect="1" noChangeArrowheads="1"/>
          </p:cNvPicPr>
          <p:nvPr/>
        </p:nvPicPr>
        <p:blipFill>
          <a:blip r:embed="rId4"/>
          <a:srcRect/>
          <a:stretch>
            <a:fillRect/>
          </a:stretch>
        </p:blipFill>
        <p:spPr bwMode="auto">
          <a:xfrm>
            <a:off x="3563938" y="2852738"/>
            <a:ext cx="3676650" cy="11477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26630" name="Slide Number Placeholder 1">
            <a:extLst>
              <a:ext uri="{FF2B5EF4-FFF2-40B4-BE49-F238E27FC236}">
                <a16:creationId xmlns:a16="http://schemas.microsoft.com/office/drawing/2014/main" id="{5D98A788-FDD2-4907-B58F-14260F9583A5}"/>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C083AAAB-8B28-46C2-8AF2-E5ED792D64E0}" type="slidenum">
              <a:rPr lang="de-DE" altLang="de-DE">
                <a:solidFill>
                  <a:srgbClr val="000000"/>
                </a:solidFill>
              </a:rPr>
              <a:pPr/>
              <a:t>24</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a:extLst>
              <a:ext uri="{FF2B5EF4-FFF2-40B4-BE49-F238E27FC236}">
                <a16:creationId xmlns:a16="http://schemas.microsoft.com/office/drawing/2014/main" id="{B5B155AB-DCA8-4D30-A75E-3687B290AC76}"/>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A92CB5D6-9FE9-4AC2-B1FB-3614CB107B64}"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25</a:t>
            </a:fld>
            <a:endParaRPr lang="de-DE" altLang="de-DE" sz="800">
              <a:solidFill>
                <a:srgbClr val="808080"/>
              </a:solidFill>
              <a:latin typeface="Arial" panose="020B0604020202020204" pitchFamily="34" charset="0"/>
              <a:cs typeface="Arial" panose="020B0604020202020204" pitchFamily="34" charset="0"/>
            </a:endParaRPr>
          </a:p>
        </p:txBody>
      </p:sp>
      <p:sp>
        <p:nvSpPr>
          <p:cNvPr id="28675" name="Text Box 2">
            <a:extLst>
              <a:ext uri="{FF2B5EF4-FFF2-40B4-BE49-F238E27FC236}">
                <a16:creationId xmlns:a16="http://schemas.microsoft.com/office/drawing/2014/main" id="{175AB5BA-2442-4575-8CF6-FA0FC2F28D93}"/>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Citations APA</a:t>
            </a:r>
          </a:p>
        </p:txBody>
      </p:sp>
      <p:sp>
        <p:nvSpPr>
          <p:cNvPr id="28676" name="Rectangle 3">
            <a:extLst>
              <a:ext uri="{FF2B5EF4-FFF2-40B4-BE49-F238E27FC236}">
                <a16:creationId xmlns:a16="http://schemas.microsoft.com/office/drawing/2014/main" id="{7EFEAC42-6FA4-4F91-9382-CC0E7C0E0211}"/>
              </a:ext>
            </a:extLst>
          </p:cNvPr>
          <p:cNvSpPr>
            <a:spLocks noChangeArrowheads="1"/>
          </p:cNvSpPr>
          <p:nvPr/>
        </p:nvSpPr>
        <p:spPr bwMode="auto">
          <a:xfrm>
            <a:off x="546100" y="6172200"/>
            <a:ext cx="6777038"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r" eaLnBrk="1">
              <a:lnSpc>
                <a:spcPct val="100000"/>
              </a:lnSpc>
              <a:spcBef>
                <a:spcPct val="0"/>
              </a:spcBef>
              <a:buClrTx/>
              <a:buFontTx/>
              <a:buNone/>
              <a:defRPr/>
            </a:pPr>
            <a:r>
              <a:rPr lang="de-DE" altLang="de-DE" sz="1400">
                <a:solidFill>
                  <a:srgbClr val="000000"/>
                </a:solidFill>
                <a:latin typeface="Arial" charset="0"/>
                <a:ea typeface="Arial" charset="0"/>
                <a:cs typeface="Arial" charset="0"/>
              </a:rPr>
              <a:t>http://sydney.edu.au/library/subjects/downloads/citation/APA%20Complete_2012.pdf</a:t>
            </a:r>
          </a:p>
        </p:txBody>
      </p:sp>
      <p:pic>
        <p:nvPicPr>
          <p:cNvPr id="28677" name="Picture 4">
            <a:extLst>
              <a:ext uri="{FF2B5EF4-FFF2-40B4-BE49-F238E27FC236}">
                <a16:creationId xmlns:a16="http://schemas.microsoft.com/office/drawing/2014/main" id="{0F18EA73-9FDC-47B9-BB68-BD5F972E1722}"/>
              </a:ext>
            </a:extLst>
          </p:cNvPr>
          <p:cNvPicPr>
            <a:picLocks noChangeAspect="1" noChangeArrowheads="1"/>
          </p:cNvPicPr>
          <p:nvPr/>
        </p:nvPicPr>
        <p:blipFill>
          <a:blip r:embed="rId3"/>
          <a:srcRect/>
          <a:stretch>
            <a:fillRect/>
          </a:stretch>
        </p:blipFill>
        <p:spPr bwMode="auto">
          <a:xfrm>
            <a:off x="-31750" y="1524000"/>
            <a:ext cx="9177338" cy="1714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pic>
        <p:nvPicPr>
          <p:cNvPr id="28678" name="Picture 5">
            <a:extLst>
              <a:ext uri="{FF2B5EF4-FFF2-40B4-BE49-F238E27FC236}">
                <a16:creationId xmlns:a16="http://schemas.microsoft.com/office/drawing/2014/main" id="{08302905-2398-4F48-9620-100987CAA888}"/>
              </a:ext>
            </a:extLst>
          </p:cNvPr>
          <p:cNvPicPr>
            <a:picLocks noChangeAspect="1" noChangeArrowheads="1"/>
          </p:cNvPicPr>
          <p:nvPr/>
        </p:nvPicPr>
        <p:blipFill>
          <a:blip r:embed="rId4"/>
          <a:srcRect r="861"/>
          <a:stretch>
            <a:fillRect/>
          </a:stretch>
        </p:blipFill>
        <p:spPr bwMode="auto">
          <a:xfrm>
            <a:off x="-25400" y="3903663"/>
            <a:ext cx="9178925" cy="2620962"/>
          </a:xfrm>
          <a:prstGeom prst="rect">
            <a:avLst/>
          </a:prstGeom>
          <a:noFill/>
          <a:ln>
            <a:noFill/>
          </a:ln>
          <a:effectLst/>
          <a:extLst>
            <a:ext uri="{909E8E84-426E-40DD-AFC4-6F175D3DCCD1}">
              <a14:hiddenFill xmlns:a14="http://schemas.microsoft.com/office/drawing/2010/main">
                <a:blipFill dpi="0" rotWithShape="0">
                  <a:blip/>
                  <a:srcRect r="861"/>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pic>
        <p:nvPicPr>
          <p:cNvPr id="28679" name="Picture 6">
            <a:extLst>
              <a:ext uri="{FF2B5EF4-FFF2-40B4-BE49-F238E27FC236}">
                <a16:creationId xmlns:a16="http://schemas.microsoft.com/office/drawing/2014/main" id="{E400E76C-2947-4B71-9BB9-D705EA0EE715}"/>
              </a:ext>
            </a:extLst>
          </p:cNvPr>
          <p:cNvPicPr>
            <a:picLocks noChangeAspect="1" noChangeArrowheads="1"/>
          </p:cNvPicPr>
          <p:nvPr/>
        </p:nvPicPr>
        <p:blipFill>
          <a:blip r:embed="rId5"/>
          <a:srcRect/>
          <a:stretch>
            <a:fillRect/>
          </a:stretch>
        </p:blipFill>
        <p:spPr bwMode="auto">
          <a:xfrm>
            <a:off x="-17463" y="3132138"/>
            <a:ext cx="9178926" cy="844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pic>
        <p:nvPicPr>
          <p:cNvPr id="28680" name="Picture 7">
            <a:extLst>
              <a:ext uri="{FF2B5EF4-FFF2-40B4-BE49-F238E27FC236}">
                <a16:creationId xmlns:a16="http://schemas.microsoft.com/office/drawing/2014/main" id="{9414F13E-B35F-4FCC-8CC5-B34545FC8F6C}"/>
              </a:ext>
            </a:extLst>
          </p:cNvPr>
          <p:cNvPicPr>
            <a:picLocks noChangeAspect="1" noChangeArrowheads="1"/>
          </p:cNvPicPr>
          <p:nvPr/>
        </p:nvPicPr>
        <p:blipFill>
          <a:blip r:embed="rId6"/>
          <a:srcRect/>
          <a:stretch>
            <a:fillRect/>
          </a:stretch>
        </p:blipFill>
        <p:spPr bwMode="auto">
          <a:xfrm>
            <a:off x="-17463" y="1143000"/>
            <a:ext cx="9178926" cy="342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27657" name="Slide Number Placeholder 1">
            <a:extLst>
              <a:ext uri="{FF2B5EF4-FFF2-40B4-BE49-F238E27FC236}">
                <a16:creationId xmlns:a16="http://schemas.microsoft.com/office/drawing/2014/main" id="{A5A53199-AC99-4BE3-9960-E7D4D1B07FED}"/>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2ECA5B43-D1A3-4B99-B5F8-E0AA73812B63}" type="slidenum">
              <a:rPr lang="de-DE" altLang="de-DE">
                <a:solidFill>
                  <a:srgbClr val="000000"/>
                </a:solidFill>
              </a:rPr>
              <a:pPr/>
              <a:t>25</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a:extLst>
              <a:ext uri="{FF2B5EF4-FFF2-40B4-BE49-F238E27FC236}">
                <a16:creationId xmlns:a16="http://schemas.microsoft.com/office/drawing/2014/main" id="{EC59745A-6B58-402C-8FEB-5AAA082C60C0}"/>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61AF72B3-5FC5-4D18-A08A-431804027F43}"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26</a:t>
            </a:fld>
            <a:endParaRPr lang="de-DE" altLang="de-DE" sz="800">
              <a:solidFill>
                <a:srgbClr val="808080"/>
              </a:solidFill>
              <a:latin typeface="Arial" panose="020B0604020202020204" pitchFamily="34" charset="0"/>
              <a:cs typeface="Arial" panose="020B0604020202020204" pitchFamily="34" charset="0"/>
            </a:endParaRPr>
          </a:p>
        </p:txBody>
      </p:sp>
      <p:sp>
        <p:nvSpPr>
          <p:cNvPr id="29699" name="Text Box 2">
            <a:extLst>
              <a:ext uri="{FF2B5EF4-FFF2-40B4-BE49-F238E27FC236}">
                <a16:creationId xmlns:a16="http://schemas.microsoft.com/office/drawing/2014/main" id="{47A469E5-5DDF-4CC2-BE9A-AF65DF7A01BC}"/>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Plagiarism</a:t>
            </a:r>
          </a:p>
        </p:txBody>
      </p:sp>
      <p:sp>
        <p:nvSpPr>
          <p:cNvPr id="29700" name="Text Box 3">
            <a:extLst>
              <a:ext uri="{FF2B5EF4-FFF2-40B4-BE49-F238E27FC236}">
                <a16:creationId xmlns:a16="http://schemas.microsoft.com/office/drawing/2014/main" id="{AAF326D5-246C-4D2B-974A-3A2D9F3F1FFA}"/>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marL="741363" indent="-28416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dirty="0"/>
              <a:t>No plagiarism, NO plagiarism, not even a little! </a:t>
            </a:r>
          </a:p>
          <a:p>
            <a:pPr eaLnBrk="1">
              <a:buFont typeface="Arial" charset="0"/>
              <a:buChar char="•"/>
              <a:defRPr/>
            </a:pPr>
            <a:r>
              <a:rPr lang="de-DE" altLang="de-DE" dirty="0"/>
              <a:t>Plagiarism</a:t>
            </a:r>
          </a:p>
          <a:p>
            <a:pPr lvl="1" eaLnBrk="1">
              <a:buFont typeface="Arial" charset="0"/>
              <a:buChar char="•"/>
              <a:defRPr/>
            </a:pPr>
            <a:r>
              <a:rPr lang="de-DE" altLang="de-DE" sz="1800" dirty="0"/>
              <a:t>Material of third parties, without reference</a:t>
            </a:r>
          </a:p>
          <a:p>
            <a:pPr lvl="1" eaLnBrk="1">
              <a:buFont typeface="Arial" charset="0"/>
              <a:buChar char="•"/>
              <a:defRPr/>
            </a:pPr>
            <a:r>
              <a:rPr lang="de-DE" altLang="de-DE" sz="1800" dirty="0"/>
              <a:t>Direct quotations, without reference </a:t>
            </a:r>
          </a:p>
          <a:p>
            <a:pPr lvl="1" eaLnBrk="1">
              <a:buFont typeface="Arial" charset="0"/>
              <a:buChar char="•"/>
              <a:defRPr/>
            </a:pPr>
            <a:r>
              <a:rPr lang="de-DE" altLang="de-DE" sz="1800" dirty="0"/>
              <a:t>copied pictures, diagrams or graphics without reference</a:t>
            </a:r>
          </a:p>
          <a:p>
            <a:pPr eaLnBrk="1">
              <a:buFont typeface="Arial" charset="0"/>
              <a:buChar char="•"/>
              <a:defRPr/>
            </a:pPr>
            <a:r>
              <a:rPr lang="de-DE" altLang="de-DE" dirty="0"/>
              <a:t>Your work will be checked automatically</a:t>
            </a:r>
          </a:p>
          <a:p>
            <a:pPr eaLnBrk="1">
              <a:buFont typeface="Arial" charset="0"/>
              <a:buChar char="•"/>
              <a:defRPr/>
            </a:pPr>
            <a:r>
              <a:rPr lang="de-DE" altLang="de-DE" dirty="0"/>
              <a:t>Work with plagiarism will fail the course</a:t>
            </a:r>
            <a:r>
              <a:rPr lang="de-DE" altLang="de-DE" b="1" dirty="0"/>
              <a:t>!</a:t>
            </a:r>
          </a:p>
          <a:p>
            <a:pPr eaLnBrk="1">
              <a:buFont typeface="Arial" charset="0"/>
              <a:buChar char="•"/>
              <a:defRPr/>
            </a:pPr>
            <a:r>
              <a:rPr lang="de-DE" altLang="de-DE" u="sng" dirty="0">
                <a:solidFill>
                  <a:srgbClr val="0000FF"/>
                </a:solidFill>
                <a:hlinkClick r:id="rId3"/>
              </a:rPr>
              <a:t>http://www.medien.ifi.lmu.de/lehre/Plagiate-IfI.pdf</a:t>
            </a:r>
            <a:r>
              <a:rPr lang="de-DE" altLang="de-DE" dirty="0"/>
              <a:t> </a:t>
            </a:r>
          </a:p>
        </p:txBody>
      </p:sp>
      <p:sp>
        <p:nvSpPr>
          <p:cNvPr id="28677" name="Slide Number Placeholder 1">
            <a:extLst>
              <a:ext uri="{FF2B5EF4-FFF2-40B4-BE49-F238E27FC236}">
                <a16:creationId xmlns:a16="http://schemas.microsoft.com/office/drawing/2014/main" id="{4DB4F83E-BC93-4552-B5CC-4E5CB6A41649}"/>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CC173F41-7357-4940-9A76-BD0D588C9D33}" type="slidenum">
              <a:rPr lang="de-DE" altLang="de-DE">
                <a:solidFill>
                  <a:srgbClr val="000000"/>
                </a:solidFill>
              </a:rPr>
              <a:pPr/>
              <a:t>26</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a:extLst>
              <a:ext uri="{FF2B5EF4-FFF2-40B4-BE49-F238E27FC236}">
                <a16:creationId xmlns:a16="http://schemas.microsoft.com/office/drawing/2014/main" id="{BC4FE506-66FC-49B2-9D84-48F9C8E0DC54}"/>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DFB6F10C-74F9-47DF-9F66-69F609839B15}"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27</a:t>
            </a:fld>
            <a:endParaRPr lang="de-DE" altLang="de-DE" sz="800">
              <a:solidFill>
                <a:srgbClr val="808080"/>
              </a:solidFill>
              <a:latin typeface="Arial" panose="020B0604020202020204" pitchFamily="34" charset="0"/>
              <a:cs typeface="Arial" panose="020B0604020202020204" pitchFamily="34" charset="0"/>
            </a:endParaRPr>
          </a:p>
        </p:txBody>
      </p:sp>
      <p:sp>
        <p:nvSpPr>
          <p:cNvPr id="30723" name="Text Box 2">
            <a:extLst>
              <a:ext uri="{FF2B5EF4-FFF2-40B4-BE49-F238E27FC236}">
                <a16:creationId xmlns:a16="http://schemas.microsoft.com/office/drawing/2014/main" id="{484E3B3D-F16D-470A-88E3-F244E4EDB3DF}"/>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Writing style</a:t>
            </a:r>
          </a:p>
        </p:txBody>
      </p:sp>
      <p:sp>
        <p:nvSpPr>
          <p:cNvPr id="30724" name="Text Box 3">
            <a:extLst>
              <a:ext uri="{FF2B5EF4-FFF2-40B4-BE49-F238E27FC236}">
                <a16:creationId xmlns:a16="http://schemas.microsoft.com/office/drawing/2014/main" id="{73EE998A-EAE9-4D1B-8C2C-5A5307788AF0}"/>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marL="741363" indent="-28416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lnSpc>
                <a:spcPct val="135000"/>
              </a:lnSpc>
              <a:buFont typeface="Arial" charset="0"/>
              <a:buChar char="•"/>
              <a:defRPr/>
            </a:pPr>
            <a:r>
              <a:rPr lang="en-GB" altLang="de-DE" sz="1800"/>
              <a:t>Everything you write in your paper must be supported by literature!</a:t>
            </a:r>
          </a:p>
          <a:p>
            <a:pPr eaLnBrk="1">
              <a:lnSpc>
                <a:spcPct val="135000"/>
              </a:lnSpc>
              <a:buFont typeface="Arial" charset="0"/>
              <a:buChar char="•"/>
              <a:defRPr/>
            </a:pPr>
            <a:r>
              <a:rPr lang="en-GB" altLang="de-DE" sz="1800"/>
              <a:t>Think about a logical structure of your arguments</a:t>
            </a:r>
          </a:p>
          <a:p>
            <a:pPr eaLnBrk="1">
              <a:lnSpc>
                <a:spcPct val="135000"/>
              </a:lnSpc>
              <a:buFont typeface="Arial" charset="0"/>
              <a:buChar char="•"/>
              <a:defRPr/>
            </a:pPr>
            <a:r>
              <a:rPr lang="en-GB" altLang="de-DE" sz="1800"/>
              <a:t>Scientific writing is: objective, precise, and neutral</a:t>
            </a:r>
          </a:p>
          <a:p>
            <a:pPr eaLnBrk="1">
              <a:lnSpc>
                <a:spcPct val="135000"/>
              </a:lnSpc>
              <a:buFont typeface="Arial" charset="0"/>
              <a:buChar char="•"/>
              <a:defRPr/>
            </a:pPr>
            <a:r>
              <a:rPr lang="en-GB" altLang="de-DE" sz="1800"/>
              <a:t>CHECK: Grammar, </a:t>
            </a:r>
            <a:r>
              <a:rPr lang="en-GB" altLang="de-DE" sz="1800" b="1"/>
              <a:t>SPELLING</a:t>
            </a:r>
          </a:p>
          <a:p>
            <a:pPr eaLnBrk="1">
              <a:lnSpc>
                <a:spcPct val="135000"/>
              </a:lnSpc>
              <a:buFont typeface="Arial" charset="0"/>
              <a:buChar char="•"/>
              <a:defRPr/>
            </a:pPr>
            <a:r>
              <a:rPr lang="en-GB" altLang="de-DE" sz="1800"/>
              <a:t>Numbers from zero to twelve are written as text</a:t>
            </a:r>
          </a:p>
          <a:p>
            <a:pPr eaLnBrk="1">
              <a:lnSpc>
                <a:spcPct val="135000"/>
              </a:lnSpc>
              <a:buFont typeface="Arial" charset="0"/>
              <a:buChar char="•"/>
              <a:defRPr/>
            </a:pPr>
            <a:r>
              <a:rPr lang="en-GB" altLang="de-DE" sz="1800"/>
              <a:t>Spell out abbreviations like “i.e.”, “e.g.” </a:t>
            </a:r>
          </a:p>
          <a:p>
            <a:pPr eaLnBrk="1">
              <a:lnSpc>
                <a:spcPct val="135000"/>
              </a:lnSpc>
              <a:buFont typeface="Arial" charset="0"/>
              <a:buChar char="•"/>
              <a:defRPr/>
            </a:pPr>
            <a:r>
              <a:rPr lang="en-GB" altLang="de-DE" sz="1800"/>
              <a:t>DON‘Ts:</a:t>
            </a:r>
          </a:p>
          <a:p>
            <a:pPr lvl="1" eaLnBrk="1">
              <a:lnSpc>
                <a:spcPct val="135000"/>
              </a:lnSpc>
              <a:spcBef>
                <a:spcPts val="300"/>
              </a:spcBef>
              <a:buFont typeface="Arial" charset="0"/>
              <a:buChar char="•"/>
              <a:defRPr/>
            </a:pPr>
            <a:r>
              <a:rPr lang="en-GB" altLang="de-DE" sz="1600"/>
              <a:t>Unprecise quantities (“high”, “slightly”, “almost”, “a little bit”)</a:t>
            </a:r>
          </a:p>
          <a:p>
            <a:pPr lvl="1" eaLnBrk="1">
              <a:lnSpc>
                <a:spcPct val="135000"/>
              </a:lnSpc>
              <a:spcBef>
                <a:spcPts val="300"/>
              </a:spcBef>
              <a:buFont typeface="Arial" charset="0"/>
              <a:buChar char="•"/>
              <a:defRPr/>
            </a:pPr>
            <a:r>
              <a:rPr lang="en-GB" altLang="de-DE" sz="1600"/>
              <a:t>Fillers (“now”, “well”, “quasi”)</a:t>
            </a:r>
          </a:p>
          <a:p>
            <a:pPr lvl="1" eaLnBrk="1">
              <a:lnSpc>
                <a:spcPct val="135000"/>
              </a:lnSpc>
              <a:spcBef>
                <a:spcPts val="300"/>
              </a:spcBef>
              <a:buFont typeface="Arial" charset="0"/>
              <a:buChar char="•"/>
              <a:defRPr/>
            </a:pPr>
            <a:r>
              <a:rPr lang="en-GB" altLang="de-DE" sz="1600"/>
              <a:t>Pseudo-Arguments (“naturally”, “as expected”)</a:t>
            </a:r>
          </a:p>
        </p:txBody>
      </p:sp>
      <p:sp>
        <p:nvSpPr>
          <p:cNvPr id="29701" name="Slide Number Placeholder 1">
            <a:extLst>
              <a:ext uri="{FF2B5EF4-FFF2-40B4-BE49-F238E27FC236}">
                <a16:creationId xmlns:a16="http://schemas.microsoft.com/office/drawing/2014/main" id="{24B84B49-B78D-49ED-BD2A-B3AAC47C3B3F}"/>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FE9B5EF5-A36E-4139-B077-B4FC633DBBA9}" type="slidenum">
              <a:rPr lang="de-DE" altLang="de-DE">
                <a:solidFill>
                  <a:srgbClr val="000000"/>
                </a:solidFill>
              </a:rPr>
              <a:pPr/>
              <a:t>27</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a:extLst>
              <a:ext uri="{FF2B5EF4-FFF2-40B4-BE49-F238E27FC236}">
                <a16:creationId xmlns:a16="http://schemas.microsoft.com/office/drawing/2014/main" id="{F2C91C12-840B-4583-BAD6-C46B9AAD88CC}"/>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20DF43EB-A8A2-429D-9C23-7F232477ADC0}"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28</a:t>
            </a:fld>
            <a:endParaRPr lang="de-DE" altLang="de-DE" sz="800">
              <a:solidFill>
                <a:srgbClr val="808080"/>
              </a:solidFill>
              <a:latin typeface="Arial" panose="020B0604020202020204" pitchFamily="34" charset="0"/>
              <a:cs typeface="Arial" panose="020B0604020202020204" pitchFamily="34" charset="0"/>
            </a:endParaRPr>
          </a:p>
        </p:txBody>
      </p:sp>
      <p:sp>
        <p:nvSpPr>
          <p:cNvPr id="35843" name="Text Box 2">
            <a:extLst>
              <a:ext uri="{FF2B5EF4-FFF2-40B4-BE49-F238E27FC236}">
                <a16:creationId xmlns:a16="http://schemas.microsoft.com/office/drawing/2014/main" id="{405624E1-FB50-432E-96B5-6FB1ED60AAAE}"/>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LaTeX</a:t>
            </a:r>
          </a:p>
        </p:txBody>
      </p:sp>
      <p:sp>
        <p:nvSpPr>
          <p:cNvPr id="35844" name="Text Box 3">
            <a:extLst>
              <a:ext uri="{FF2B5EF4-FFF2-40B4-BE49-F238E27FC236}">
                <a16:creationId xmlns:a16="http://schemas.microsoft.com/office/drawing/2014/main" id="{08A7D3C3-DAC3-4630-A2C0-CC0D011CFB2B}"/>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en-US" altLang="de-DE"/>
              <a:t>Text formatting</a:t>
            </a:r>
          </a:p>
          <a:p>
            <a:pPr eaLnBrk="1">
              <a:buFont typeface="Arial" charset="0"/>
              <a:buChar char="•"/>
              <a:defRPr/>
            </a:pPr>
            <a:r>
              <a:rPr lang="en-US" altLang="de-DE"/>
              <a:t>No WYSIWYG, instead creation of source code</a:t>
            </a:r>
          </a:p>
          <a:p>
            <a:pPr eaLnBrk="1">
              <a:buFont typeface="Arial" charset="0"/>
              <a:buChar char="•"/>
              <a:defRPr/>
            </a:pPr>
            <a:r>
              <a:rPr lang="en-US" altLang="de-DE"/>
              <a:t>Integration of pictures and diagrams in the final document</a:t>
            </a:r>
          </a:p>
          <a:p>
            <a:pPr eaLnBrk="1">
              <a:buFont typeface="Arial" charset="0"/>
              <a:buChar char="•"/>
              <a:defRPr/>
            </a:pPr>
            <a:r>
              <a:rPr lang="en-US" altLang="de-DE"/>
              <a:t>Integration of references (with linkage to Citavi, EndNote, BibTex…)</a:t>
            </a:r>
          </a:p>
          <a:p>
            <a:pPr eaLnBrk="1">
              <a:buFont typeface="Arial" charset="0"/>
              <a:buChar char="•"/>
              <a:defRPr/>
            </a:pPr>
            <a:r>
              <a:rPr lang="en-US" altLang="de-DE"/>
              <a:t>Very nice typography</a:t>
            </a:r>
          </a:p>
          <a:p>
            <a:pPr eaLnBrk="1">
              <a:buFont typeface="Arial" charset="0"/>
              <a:buChar char="•"/>
              <a:defRPr/>
            </a:pPr>
            <a:r>
              <a:rPr lang="en-US" altLang="de-DE"/>
              <a:t>No formatting mistakes when creating the text</a:t>
            </a:r>
          </a:p>
          <a:p>
            <a:pPr eaLnBrk="1">
              <a:buFont typeface="Arial" charset="0"/>
              <a:buChar char="•"/>
              <a:defRPr/>
            </a:pPr>
            <a:r>
              <a:rPr lang="en-US" altLang="de-DE"/>
              <a:t>Huge number of online tutorials available</a:t>
            </a:r>
          </a:p>
        </p:txBody>
      </p:sp>
      <p:sp>
        <p:nvSpPr>
          <p:cNvPr id="30725" name="Slide Number Placeholder 1">
            <a:extLst>
              <a:ext uri="{FF2B5EF4-FFF2-40B4-BE49-F238E27FC236}">
                <a16:creationId xmlns:a16="http://schemas.microsoft.com/office/drawing/2014/main" id="{22D1F02A-2C46-4EC0-BED1-A6F77131D2A2}"/>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E341AC32-AD56-444E-8284-14949E906949}" type="slidenum">
              <a:rPr lang="de-DE" altLang="de-DE">
                <a:solidFill>
                  <a:srgbClr val="000000"/>
                </a:solidFill>
              </a:rPr>
              <a:pPr/>
              <a:t>28</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a:extLst>
              <a:ext uri="{FF2B5EF4-FFF2-40B4-BE49-F238E27FC236}">
                <a16:creationId xmlns:a16="http://schemas.microsoft.com/office/drawing/2014/main" id="{CC14C9A3-1F7C-4DC7-A4FC-CF6A63AF74F0}"/>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686BDB92-1DFE-4C6F-B358-0193F1E8D752}"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29</a:t>
            </a:fld>
            <a:endParaRPr lang="de-DE" altLang="de-DE" sz="800">
              <a:solidFill>
                <a:srgbClr val="808080"/>
              </a:solidFill>
              <a:latin typeface="Arial" panose="020B0604020202020204" pitchFamily="34" charset="0"/>
              <a:cs typeface="Arial" panose="020B0604020202020204" pitchFamily="34" charset="0"/>
            </a:endParaRPr>
          </a:p>
        </p:txBody>
      </p:sp>
      <p:sp>
        <p:nvSpPr>
          <p:cNvPr id="36867" name="Text Box 2">
            <a:extLst>
              <a:ext uri="{FF2B5EF4-FFF2-40B4-BE49-F238E27FC236}">
                <a16:creationId xmlns:a16="http://schemas.microsoft.com/office/drawing/2014/main" id="{5624AC1F-993B-4305-8288-6F4B4FEBC732}"/>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Example  creation of a document</a:t>
            </a:r>
          </a:p>
        </p:txBody>
      </p:sp>
      <p:pic>
        <p:nvPicPr>
          <p:cNvPr id="36868" name="Picture 3">
            <a:extLst>
              <a:ext uri="{FF2B5EF4-FFF2-40B4-BE49-F238E27FC236}">
                <a16:creationId xmlns:a16="http://schemas.microsoft.com/office/drawing/2014/main" id="{6062D4AD-2CF0-4507-8116-CA660D8C584F}"/>
              </a:ext>
            </a:extLst>
          </p:cNvPr>
          <p:cNvPicPr>
            <a:picLocks noChangeAspect="1" noChangeArrowheads="1"/>
          </p:cNvPicPr>
          <p:nvPr/>
        </p:nvPicPr>
        <p:blipFill>
          <a:blip r:embed="rId3"/>
          <a:srcRect/>
          <a:stretch>
            <a:fillRect/>
          </a:stretch>
        </p:blipFill>
        <p:spPr bwMode="auto">
          <a:xfrm>
            <a:off x="466725" y="1771650"/>
            <a:ext cx="8243888" cy="43354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31749" name="Slide Number Placeholder 1">
            <a:extLst>
              <a:ext uri="{FF2B5EF4-FFF2-40B4-BE49-F238E27FC236}">
                <a16:creationId xmlns:a16="http://schemas.microsoft.com/office/drawing/2014/main" id="{FBABBE32-C0C0-4200-9AC2-4636EBF1AA0F}"/>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C641A1A9-6F1A-4361-97FB-B6FB13D5190F}" type="slidenum">
              <a:rPr lang="de-DE" altLang="de-DE">
                <a:solidFill>
                  <a:srgbClr val="000000"/>
                </a:solidFill>
              </a:rPr>
              <a:pPr/>
              <a:t>29</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a:extLst>
              <a:ext uri="{FF2B5EF4-FFF2-40B4-BE49-F238E27FC236}">
                <a16:creationId xmlns:a16="http://schemas.microsoft.com/office/drawing/2014/main" id="{6D1F6054-AE96-47BC-B6D2-8A50AE0E0212}"/>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D3ACC1F4-45DF-4B10-A22A-2BDF6B959FD0}"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a:t>
            </a:fld>
            <a:endParaRPr lang="de-DE" altLang="de-DE" sz="800">
              <a:solidFill>
                <a:srgbClr val="808080"/>
              </a:solidFill>
              <a:latin typeface="Arial" panose="020B0604020202020204" pitchFamily="34" charset="0"/>
              <a:cs typeface="Arial" panose="020B0604020202020204" pitchFamily="34" charset="0"/>
            </a:endParaRPr>
          </a:p>
        </p:txBody>
      </p:sp>
      <p:sp>
        <p:nvSpPr>
          <p:cNvPr id="4099" name="Rectangle 2">
            <a:extLst>
              <a:ext uri="{FF2B5EF4-FFF2-40B4-BE49-F238E27FC236}">
                <a16:creationId xmlns:a16="http://schemas.microsoft.com/office/drawing/2014/main" id="{A8A6A2A6-E490-4C32-BFD2-0A12E37E81DF}"/>
              </a:ext>
            </a:extLst>
          </p:cNvPr>
          <p:cNvSpPr>
            <a:spLocks noChangeArrowheads="1"/>
          </p:cNvSpPr>
          <p:nvPr/>
        </p:nvSpPr>
        <p:spPr bwMode="auto">
          <a:xfrm>
            <a:off x="0" y="1600200"/>
            <a:ext cx="9144000" cy="457200"/>
          </a:xfrm>
          <a:prstGeom prst="rect">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4100" name="Text Box 3">
            <a:extLst>
              <a:ext uri="{FF2B5EF4-FFF2-40B4-BE49-F238E27FC236}">
                <a16:creationId xmlns:a16="http://schemas.microsoft.com/office/drawing/2014/main" id="{799622B4-420E-43B1-84C5-B1CCB2760F7A}"/>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Agenda</a:t>
            </a:r>
          </a:p>
        </p:txBody>
      </p:sp>
      <p:sp>
        <p:nvSpPr>
          <p:cNvPr id="4101" name="Text Box 4">
            <a:extLst>
              <a:ext uri="{FF2B5EF4-FFF2-40B4-BE49-F238E27FC236}">
                <a16:creationId xmlns:a16="http://schemas.microsoft.com/office/drawing/2014/main" id="{EFF00A16-C8F3-4F43-BD02-68CA778C5DD2}"/>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solidFill>
                  <a:srgbClr val="FFFFFF"/>
                </a:solidFill>
              </a:rPr>
              <a:t>Goals</a:t>
            </a:r>
          </a:p>
          <a:p>
            <a:pPr eaLnBrk="1">
              <a:buFont typeface="Arial" charset="0"/>
              <a:buChar char="•"/>
              <a:defRPr/>
            </a:pPr>
            <a:r>
              <a:rPr lang="de-DE" altLang="de-DE">
                <a:solidFill>
                  <a:srgbClr val="000000"/>
                </a:solidFill>
              </a:rPr>
              <a:t>Orga</a:t>
            </a:r>
          </a:p>
          <a:p>
            <a:pPr eaLnBrk="1">
              <a:buFont typeface="Arial" charset="0"/>
              <a:buChar char="•"/>
              <a:defRPr/>
            </a:pPr>
            <a:r>
              <a:rPr lang="de-DE" altLang="de-DE">
                <a:solidFill>
                  <a:srgbClr val="000000"/>
                </a:solidFill>
              </a:rPr>
              <a:t>Scientific literature review</a:t>
            </a:r>
          </a:p>
          <a:p>
            <a:pPr eaLnBrk="1">
              <a:buFont typeface="Arial" charset="0"/>
              <a:buChar char="•"/>
              <a:defRPr/>
            </a:pPr>
            <a:r>
              <a:rPr lang="de-DE" altLang="de-DE">
                <a:solidFill>
                  <a:srgbClr val="000000"/>
                </a:solidFill>
              </a:rPr>
              <a:t>Topic assignment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a:extLst>
              <a:ext uri="{FF2B5EF4-FFF2-40B4-BE49-F238E27FC236}">
                <a16:creationId xmlns:a16="http://schemas.microsoft.com/office/drawing/2014/main" id="{E9895CEA-EF58-4244-8390-97811E58288C}"/>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8ABE585D-F3B8-4A2D-84DB-3349EFD4B21C}"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30</a:t>
            </a:fld>
            <a:endParaRPr lang="de-DE" altLang="de-DE" sz="800">
              <a:solidFill>
                <a:srgbClr val="808080"/>
              </a:solidFill>
              <a:latin typeface="Arial" panose="020B0604020202020204" pitchFamily="34" charset="0"/>
              <a:cs typeface="Arial" panose="020B0604020202020204" pitchFamily="34" charset="0"/>
            </a:endParaRPr>
          </a:p>
        </p:txBody>
      </p:sp>
      <p:sp>
        <p:nvSpPr>
          <p:cNvPr id="31747" name="Text Box 2">
            <a:extLst>
              <a:ext uri="{FF2B5EF4-FFF2-40B4-BE49-F238E27FC236}">
                <a16:creationId xmlns:a16="http://schemas.microsoft.com/office/drawing/2014/main" id="{350CDDD6-4D4A-42F5-853B-C3E9330C7EC0}"/>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Citavi</a:t>
            </a:r>
          </a:p>
        </p:txBody>
      </p:sp>
      <p:sp>
        <p:nvSpPr>
          <p:cNvPr id="31748" name="Text Box 3">
            <a:extLst>
              <a:ext uri="{FF2B5EF4-FFF2-40B4-BE49-F238E27FC236}">
                <a16:creationId xmlns:a16="http://schemas.microsoft.com/office/drawing/2014/main" id="{1132642D-BB16-4576-8D62-230B590EA3DC}"/>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latin typeface="Helvetica Neue" charset="0"/>
                <a:ea typeface="Helvetica Neue" charset="0"/>
                <a:cs typeface="Helvetica Neue" charset="0"/>
              </a:rPr>
              <a:t> literature administration</a:t>
            </a:r>
          </a:p>
        </p:txBody>
      </p:sp>
      <p:pic>
        <p:nvPicPr>
          <p:cNvPr id="31749" name="Picture 4">
            <a:extLst>
              <a:ext uri="{FF2B5EF4-FFF2-40B4-BE49-F238E27FC236}">
                <a16:creationId xmlns:a16="http://schemas.microsoft.com/office/drawing/2014/main" id="{66932953-BC9D-453C-930B-14156EB12F40}"/>
              </a:ext>
            </a:extLst>
          </p:cNvPr>
          <p:cNvPicPr>
            <a:picLocks noChangeAspect="1" noChangeArrowheads="1"/>
          </p:cNvPicPr>
          <p:nvPr/>
        </p:nvPicPr>
        <p:blipFill>
          <a:blip r:embed="rId3"/>
          <a:srcRect/>
          <a:stretch>
            <a:fillRect/>
          </a:stretch>
        </p:blipFill>
        <p:spPr bwMode="auto">
          <a:xfrm>
            <a:off x="1312863" y="2133600"/>
            <a:ext cx="6516687" cy="3657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31750" name="Rectangle 5">
            <a:extLst>
              <a:ext uri="{FF2B5EF4-FFF2-40B4-BE49-F238E27FC236}">
                <a16:creationId xmlns:a16="http://schemas.microsoft.com/office/drawing/2014/main" id="{13129C23-5203-466B-92BC-1B733C0E5E9A}"/>
              </a:ext>
            </a:extLst>
          </p:cNvPr>
          <p:cNvSpPr>
            <a:spLocks noChangeArrowheads="1"/>
          </p:cNvSpPr>
          <p:nvPr/>
        </p:nvSpPr>
        <p:spPr bwMode="auto">
          <a:xfrm>
            <a:off x="1119188" y="5876925"/>
            <a:ext cx="626110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5720" tIns="46800" rIns="45720" bIns="46800">
            <a:spAutoFit/>
          </a:bodyPr>
          <a:lstStyle>
            <a:lvl1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r" eaLnBrk="1">
              <a:lnSpc>
                <a:spcPct val="100000"/>
              </a:lnSpc>
              <a:spcBef>
                <a:spcPct val="0"/>
              </a:spcBef>
              <a:buClrTx/>
              <a:buFontTx/>
              <a:buNone/>
              <a:defRPr/>
            </a:pPr>
            <a:r>
              <a:rPr lang="de-DE" altLang="de-DE" sz="1400">
                <a:solidFill>
                  <a:srgbClr val="000000"/>
                </a:solidFill>
                <a:latin typeface="Helvetica Neue" charset="0"/>
                <a:ea typeface="Helvetica Neue" charset="0"/>
                <a:cs typeface="Helvetica Neue" charset="0"/>
                <a:hlinkClick r:id="rId4"/>
              </a:rPr>
              <a:t>http://www.ub.uni-muenchen.de/schreiben/literaturverwaltung/citavi/index.html</a:t>
            </a:r>
            <a:endParaRPr lang="de-DE" altLang="de-DE" sz="1400">
              <a:solidFill>
                <a:srgbClr val="000000"/>
              </a:solidFill>
              <a:latin typeface="Helvetica Neue" charset="0"/>
              <a:ea typeface="Helvetica Neue" charset="0"/>
              <a:cs typeface="Helvetica Neue" charset="0"/>
            </a:endParaRPr>
          </a:p>
        </p:txBody>
      </p:sp>
      <p:sp>
        <p:nvSpPr>
          <p:cNvPr id="32775" name="Slide Number Placeholder 1">
            <a:extLst>
              <a:ext uri="{FF2B5EF4-FFF2-40B4-BE49-F238E27FC236}">
                <a16:creationId xmlns:a16="http://schemas.microsoft.com/office/drawing/2014/main" id="{C97450C2-8E1F-4E14-A686-E9B4E4AC0978}"/>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A96B8D30-EBA5-4ACB-A05E-D23B7D35022E}" type="slidenum">
              <a:rPr lang="de-DE" altLang="de-DE">
                <a:solidFill>
                  <a:srgbClr val="000000"/>
                </a:solidFill>
              </a:rPr>
              <a:pPr/>
              <a:t>30</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Rectangle 1">
            <a:extLst>
              <a:ext uri="{FF2B5EF4-FFF2-40B4-BE49-F238E27FC236}">
                <a16:creationId xmlns:a16="http://schemas.microsoft.com/office/drawing/2014/main" id="{B2F3FA21-57C0-4BB4-917F-39FE88938CD1}"/>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5251B917-D93D-45DD-B728-978E0DB752C6}"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31</a:t>
            </a:fld>
            <a:endParaRPr lang="de-DE" altLang="de-DE" sz="800">
              <a:solidFill>
                <a:srgbClr val="808080"/>
              </a:solidFill>
              <a:latin typeface="Arial" panose="020B0604020202020204" pitchFamily="34" charset="0"/>
              <a:cs typeface="Arial" panose="020B0604020202020204" pitchFamily="34" charset="0"/>
            </a:endParaRPr>
          </a:p>
        </p:txBody>
      </p:sp>
      <p:sp>
        <p:nvSpPr>
          <p:cNvPr id="32771" name="Text Box 2">
            <a:extLst>
              <a:ext uri="{FF2B5EF4-FFF2-40B4-BE49-F238E27FC236}">
                <a16:creationId xmlns:a16="http://schemas.microsoft.com/office/drawing/2014/main" id="{052DB27A-F7B7-4265-A0AF-632689853794}"/>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EndNote</a:t>
            </a:r>
          </a:p>
        </p:txBody>
      </p:sp>
      <p:sp>
        <p:nvSpPr>
          <p:cNvPr id="32772" name="Text Box 3">
            <a:extLst>
              <a:ext uri="{FF2B5EF4-FFF2-40B4-BE49-F238E27FC236}">
                <a16:creationId xmlns:a16="http://schemas.microsoft.com/office/drawing/2014/main" id="{A8F30D99-C7EB-46A2-BFCD-C15F4A12E6D7}"/>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t> literature administration</a:t>
            </a:r>
          </a:p>
        </p:txBody>
      </p:sp>
      <p:sp>
        <p:nvSpPr>
          <p:cNvPr id="32773" name="Rectangle 4">
            <a:extLst>
              <a:ext uri="{FF2B5EF4-FFF2-40B4-BE49-F238E27FC236}">
                <a16:creationId xmlns:a16="http://schemas.microsoft.com/office/drawing/2014/main" id="{ED4B16B3-4543-46E5-9DE2-D2F64FAA9EEF}"/>
              </a:ext>
            </a:extLst>
          </p:cNvPr>
          <p:cNvSpPr>
            <a:spLocks noChangeArrowheads="1"/>
          </p:cNvSpPr>
          <p:nvPr/>
        </p:nvSpPr>
        <p:spPr bwMode="auto">
          <a:xfrm>
            <a:off x="1514475" y="5961063"/>
            <a:ext cx="6497638"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5720" tIns="46800" rIns="45720" bIns="46800">
            <a:spAutoFit/>
          </a:bodyPr>
          <a:lstStyle>
            <a:lvl1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r" eaLnBrk="1">
              <a:lnSpc>
                <a:spcPct val="100000"/>
              </a:lnSpc>
              <a:spcBef>
                <a:spcPct val="0"/>
              </a:spcBef>
              <a:buClrTx/>
              <a:buFontTx/>
              <a:buNone/>
              <a:defRPr/>
            </a:pPr>
            <a:r>
              <a:rPr lang="de-DE" altLang="de-DE" sz="1400">
                <a:solidFill>
                  <a:srgbClr val="000000"/>
                </a:solidFill>
                <a:latin typeface="Helvetica Neue" charset="0"/>
                <a:ea typeface="Helvetica Neue" charset="0"/>
                <a:cs typeface="Helvetica Neue" charset="0"/>
                <a:hlinkClick r:id="rId3"/>
              </a:rPr>
              <a:t>http://www.ub.uni-muenchen.de/schreiben/literaturverwaltung/endnote/index.html</a:t>
            </a:r>
            <a:endParaRPr lang="de-DE" altLang="de-DE" sz="1400">
              <a:solidFill>
                <a:srgbClr val="000000"/>
              </a:solidFill>
              <a:latin typeface="Helvetica Neue" charset="0"/>
              <a:ea typeface="Helvetica Neue" charset="0"/>
              <a:cs typeface="Helvetica Neue" charset="0"/>
            </a:endParaRPr>
          </a:p>
        </p:txBody>
      </p:sp>
      <p:pic>
        <p:nvPicPr>
          <p:cNvPr id="32774" name="Picture 5">
            <a:extLst>
              <a:ext uri="{FF2B5EF4-FFF2-40B4-BE49-F238E27FC236}">
                <a16:creationId xmlns:a16="http://schemas.microsoft.com/office/drawing/2014/main" id="{34570775-FDB9-43E3-9B16-5CA61BEAF0FA}"/>
              </a:ext>
            </a:extLst>
          </p:cNvPr>
          <p:cNvPicPr>
            <a:picLocks noChangeAspect="1" noChangeArrowheads="1"/>
          </p:cNvPicPr>
          <p:nvPr/>
        </p:nvPicPr>
        <p:blipFill>
          <a:blip r:embed="rId4"/>
          <a:srcRect/>
          <a:stretch>
            <a:fillRect/>
          </a:stretch>
        </p:blipFill>
        <p:spPr bwMode="auto">
          <a:xfrm>
            <a:off x="1676400" y="1981200"/>
            <a:ext cx="5791200" cy="39655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33799" name="Slide Number Placeholder 1">
            <a:extLst>
              <a:ext uri="{FF2B5EF4-FFF2-40B4-BE49-F238E27FC236}">
                <a16:creationId xmlns:a16="http://schemas.microsoft.com/office/drawing/2014/main" id="{B2C50AEB-E9E6-42BC-BF33-85096609ACF3}"/>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6A990B59-0218-474A-A744-552F98D1C1CD}" type="slidenum">
              <a:rPr lang="de-DE" altLang="de-DE">
                <a:solidFill>
                  <a:srgbClr val="000000"/>
                </a:solidFill>
              </a:rPr>
              <a:pPr/>
              <a:t>31</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a:extLst>
              <a:ext uri="{FF2B5EF4-FFF2-40B4-BE49-F238E27FC236}">
                <a16:creationId xmlns:a16="http://schemas.microsoft.com/office/drawing/2014/main" id="{9A09EF59-5C34-4CBE-B114-A277AFA31377}"/>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F23514D1-BCD9-48DB-B480-31D03346541F}"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32</a:t>
            </a:fld>
            <a:endParaRPr lang="de-DE" altLang="de-DE" sz="800">
              <a:solidFill>
                <a:srgbClr val="808080"/>
              </a:solidFill>
              <a:latin typeface="Arial" panose="020B0604020202020204" pitchFamily="34" charset="0"/>
              <a:cs typeface="Arial" panose="020B0604020202020204" pitchFamily="34" charset="0"/>
            </a:endParaRPr>
          </a:p>
        </p:txBody>
      </p:sp>
      <p:sp>
        <p:nvSpPr>
          <p:cNvPr id="33795" name="Text Box 2">
            <a:extLst>
              <a:ext uri="{FF2B5EF4-FFF2-40B4-BE49-F238E27FC236}">
                <a16:creationId xmlns:a16="http://schemas.microsoft.com/office/drawing/2014/main" id="{B880F5FD-B861-4880-A1D1-73A75FD91BE3}"/>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JabRef</a:t>
            </a:r>
          </a:p>
        </p:txBody>
      </p:sp>
      <p:sp>
        <p:nvSpPr>
          <p:cNvPr id="33796" name="Text Box 3">
            <a:extLst>
              <a:ext uri="{FF2B5EF4-FFF2-40B4-BE49-F238E27FC236}">
                <a16:creationId xmlns:a16="http://schemas.microsoft.com/office/drawing/2014/main" id="{34660DE1-A1E3-40C1-BE4A-694625EBF69C}"/>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t> literature administration</a:t>
            </a:r>
          </a:p>
        </p:txBody>
      </p:sp>
      <p:sp>
        <p:nvSpPr>
          <p:cNvPr id="33797" name="Rectangle 4">
            <a:extLst>
              <a:ext uri="{FF2B5EF4-FFF2-40B4-BE49-F238E27FC236}">
                <a16:creationId xmlns:a16="http://schemas.microsoft.com/office/drawing/2014/main" id="{B00C5802-C660-4E6F-8728-50C5969332D0}"/>
              </a:ext>
            </a:extLst>
          </p:cNvPr>
          <p:cNvSpPr>
            <a:spLocks noChangeArrowheads="1"/>
          </p:cNvSpPr>
          <p:nvPr/>
        </p:nvSpPr>
        <p:spPr bwMode="auto">
          <a:xfrm>
            <a:off x="1690688" y="5942013"/>
            <a:ext cx="1773237"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5720" tIns="46800" rIns="45720" bIns="46800">
            <a:spAutoFit/>
          </a:bodyPr>
          <a:lstStyle>
            <a:lvl1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r" eaLnBrk="1">
              <a:lnSpc>
                <a:spcPct val="100000"/>
              </a:lnSpc>
              <a:spcBef>
                <a:spcPct val="0"/>
              </a:spcBef>
              <a:defRPr/>
            </a:pPr>
            <a:r>
              <a:rPr lang="de-DE" altLang="de-DE" sz="1400">
                <a:solidFill>
                  <a:srgbClr val="000000"/>
                </a:solidFill>
                <a:latin typeface="Helvetica Neue" charset="0"/>
                <a:ea typeface="Helvetica Neue" charset="0"/>
                <a:cs typeface="Helvetica Neue" charset="0"/>
                <a:hlinkClick r:id="rId3"/>
              </a:rPr>
              <a:t>http://www.jabref.org/</a:t>
            </a:r>
            <a:endParaRPr lang="de-DE" altLang="de-DE" sz="1400">
              <a:solidFill>
                <a:srgbClr val="000000"/>
              </a:solidFill>
              <a:latin typeface="Helvetica Neue" charset="0"/>
              <a:ea typeface="Helvetica Neue" charset="0"/>
              <a:cs typeface="Helvetica Neue" charset="0"/>
            </a:endParaRPr>
          </a:p>
        </p:txBody>
      </p:sp>
      <p:pic>
        <p:nvPicPr>
          <p:cNvPr id="33798" name="Picture 5">
            <a:extLst>
              <a:ext uri="{FF2B5EF4-FFF2-40B4-BE49-F238E27FC236}">
                <a16:creationId xmlns:a16="http://schemas.microsoft.com/office/drawing/2014/main" id="{ED05B30E-DBE8-47B3-B1AE-A21BD3BA79EC}"/>
              </a:ext>
            </a:extLst>
          </p:cNvPr>
          <p:cNvPicPr>
            <a:picLocks noChangeAspect="1" noChangeArrowheads="1"/>
          </p:cNvPicPr>
          <p:nvPr/>
        </p:nvPicPr>
        <p:blipFill>
          <a:blip r:embed="rId4"/>
          <a:srcRect/>
          <a:stretch>
            <a:fillRect/>
          </a:stretch>
        </p:blipFill>
        <p:spPr bwMode="auto">
          <a:xfrm>
            <a:off x="1792288" y="2008188"/>
            <a:ext cx="5559425" cy="39338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34823" name="Slide Number Placeholder 1">
            <a:extLst>
              <a:ext uri="{FF2B5EF4-FFF2-40B4-BE49-F238E27FC236}">
                <a16:creationId xmlns:a16="http://schemas.microsoft.com/office/drawing/2014/main" id="{0F157E55-ECE6-4479-BCE5-1FA33A4F90F9}"/>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00A1A7C4-F523-4A02-973E-172B66581FBD}" type="slidenum">
              <a:rPr lang="de-DE" altLang="de-DE">
                <a:solidFill>
                  <a:srgbClr val="000000"/>
                </a:solidFill>
              </a:rPr>
              <a:pPr/>
              <a:t>32</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a:extLst>
              <a:ext uri="{FF2B5EF4-FFF2-40B4-BE49-F238E27FC236}">
                <a16:creationId xmlns:a16="http://schemas.microsoft.com/office/drawing/2014/main" id="{D91CFA1C-6034-48DE-AB12-65EF488307B3}"/>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EB234332-BBC1-469B-9964-4D734EDE8A60}"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33</a:t>
            </a:fld>
            <a:endParaRPr lang="de-DE" altLang="de-DE" sz="800">
              <a:solidFill>
                <a:srgbClr val="808080"/>
              </a:solidFill>
              <a:latin typeface="Arial" panose="020B0604020202020204" pitchFamily="34" charset="0"/>
              <a:cs typeface="Arial" panose="020B0604020202020204" pitchFamily="34" charset="0"/>
            </a:endParaRPr>
          </a:p>
        </p:txBody>
      </p:sp>
      <p:sp>
        <p:nvSpPr>
          <p:cNvPr id="34819" name="Text Box 2">
            <a:extLst>
              <a:ext uri="{FF2B5EF4-FFF2-40B4-BE49-F238E27FC236}">
                <a16:creationId xmlns:a16="http://schemas.microsoft.com/office/drawing/2014/main" id="{AFCC8E44-736F-40B6-B139-09939CA12094}"/>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dirty="0">
                <a:solidFill>
                  <a:srgbClr val="606060"/>
                </a:solidFill>
                <a:latin typeface="Helvetica Neue" charset="0"/>
                <a:ea typeface="Helvetica Neue" charset="0"/>
                <a:cs typeface="Helvetica Neue" charset="0"/>
              </a:rPr>
              <a:t>Mendeley</a:t>
            </a:r>
          </a:p>
        </p:txBody>
      </p:sp>
      <p:sp>
        <p:nvSpPr>
          <p:cNvPr id="34820" name="Text Box 3">
            <a:extLst>
              <a:ext uri="{FF2B5EF4-FFF2-40B4-BE49-F238E27FC236}">
                <a16:creationId xmlns:a16="http://schemas.microsoft.com/office/drawing/2014/main" id="{2F6F7E9C-2D09-4BEB-8DC8-98060100803E}"/>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t> literature administration</a:t>
            </a:r>
            <a:br>
              <a:rPr lang="de-DE" altLang="de-DE"/>
            </a:br>
            <a:endParaRPr lang="de-DE" altLang="de-DE"/>
          </a:p>
        </p:txBody>
      </p:sp>
      <p:sp>
        <p:nvSpPr>
          <p:cNvPr id="34821" name="Rectangle 4">
            <a:extLst>
              <a:ext uri="{FF2B5EF4-FFF2-40B4-BE49-F238E27FC236}">
                <a16:creationId xmlns:a16="http://schemas.microsoft.com/office/drawing/2014/main" id="{2A59789A-CE78-4CBF-8ACB-D244005D113E}"/>
              </a:ext>
            </a:extLst>
          </p:cNvPr>
          <p:cNvSpPr>
            <a:spLocks noChangeArrowheads="1"/>
          </p:cNvSpPr>
          <p:nvPr/>
        </p:nvSpPr>
        <p:spPr bwMode="auto">
          <a:xfrm>
            <a:off x="1317625" y="5942013"/>
            <a:ext cx="2259013"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5720" tIns="46800" rIns="45720" bIns="46800">
            <a:spAutoFit/>
          </a:bodyPr>
          <a:lstStyle>
            <a:lvl1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r" eaLnBrk="1">
              <a:lnSpc>
                <a:spcPct val="100000"/>
              </a:lnSpc>
              <a:spcBef>
                <a:spcPct val="0"/>
              </a:spcBef>
              <a:defRPr/>
            </a:pPr>
            <a:r>
              <a:rPr lang="de-DE" altLang="de-DE" sz="1400">
                <a:solidFill>
                  <a:srgbClr val="000000"/>
                </a:solidFill>
                <a:latin typeface="Helvetica Neue" charset="0"/>
                <a:ea typeface="Helvetica Neue" charset="0"/>
                <a:cs typeface="Helvetica Neue" charset="0"/>
                <a:hlinkClick r:id="rId3"/>
              </a:rPr>
              <a:t>https://www.mendeley.com/</a:t>
            </a:r>
            <a:endParaRPr lang="de-DE" altLang="de-DE" sz="1400">
              <a:solidFill>
                <a:srgbClr val="000000"/>
              </a:solidFill>
              <a:latin typeface="Helvetica Neue" charset="0"/>
              <a:ea typeface="Helvetica Neue" charset="0"/>
              <a:cs typeface="Helvetica Neue" charset="0"/>
            </a:endParaRPr>
          </a:p>
        </p:txBody>
      </p:sp>
      <p:pic>
        <p:nvPicPr>
          <p:cNvPr id="35846" name="Picture 6">
            <a:extLst>
              <a:ext uri="{FF2B5EF4-FFF2-40B4-BE49-F238E27FC236}">
                <a16:creationId xmlns:a16="http://schemas.microsoft.com/office/drawing/2014/main" id="{F7A09E14-3981-42A2-B010-8F7929474D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6525" y="2119313"/>
            <a:ext cx="6330950" cy="3822700"/>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847" name="Slide Number Placeholder 1">
            <a:extLst>
              <a:ext uri="{FF2B5EF4-FFF2-40B4-BE49-F238E27FC236}">
                <a16:creationId xmlns:a16="http://schemas.microsoft.com/office/drawing/2014/main" id="{5E23BFF0-FCBF-4C09-880B-2AD71FC89EF7}"/>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A5C56B8C-5879-41CE-8077-654E29510F1D}" type="slidenum">
              <a:rPr lang="de-DE" altLang="de-DE">
                <a:solidFill>
                  <a:srgbClr val="000000"/>
                </a:solidFill>
              </a:rPr>
              <a:pPr/>
              <a:t>33</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a:extLst>
              <a:ext uri="{FF2B5EF4-FFF2-40B4-BE49-F238E27FC236}">
                <a16:creationId xmlns:a16="http://schemas.microsoft.com/office/drawing/2014/main" id="{6E8E9389-8D11-4302-83F9-88018C20F3D0}"/>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99F6CDAC-D3FB-4B2E-BAE5-7F582DBB2DA2}"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34</a:t>
            </a:fld>
            <a:endParaRPr lang="de-DE" altLang="de-DE" sz="800">
              <a:solidFill>
                <a:srgbClr val="808080"/>
              </a:solidFill>
              <a:latin typeface="Arial" panose="020B0604020202020204" pitchFamily="34" charset="0"/>
              <a:cs typeface="Arial" panose="020B0604020202020204" pitchFamily="34" charset="0"/>
            </a:endParaRPr>
          </a:p>
        </p:txBody>
      </p:sp>
      <p:sp>
        <p:nvSpPr>
          <p:cNvPr id="37891" name="Rectangle 2">
            <a:extLst>
              <a:ext uri="{FF2B5EF4-FFF2-40B4-BE49-F238E27FC236}">
                <a16:creationId xmlns:a16="http://schemas.microsoft.com/office/drawing/2014/main" id="{474AF4DD-C0A6-4FED-AA37-02E197FE46B5}"/>
              </a:ext>
            </a:extLst>
          </p:cNvPr>
          <p:cNvSpPr>
            <a:spLocks noChangeArrowheads="1"/>
          </p:cNvSpPr>
          <p:nvPr/>
        </p:nvSpPr>
        <p:spPr bwMode="auto">
          <a:xfrm>
            <a:off x="0" y="3186113"/>
            <a:ext cx="9144000" cy="457200"/>
          </a:xfrm>
          <a:prstGeom prst="rect">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37892" name="Text Box 3">
            <a:extLst>
              <a:ext uri="{FF2B5EF4-FFF2-40B4-BE49-F238E27FC236}">
                <a16:creationId xmlns:a16="http://schemas.microsoft.com/office/drawing/2014/main" id="{3991A960-F3FC-434D-BA3E-8B6D6A6CEE81}"/>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Agenda</a:t>
            </a:r>
          </a:p>
        </p:txBody>
      </p:sp>
      <p:sp>
        <p:nvSpPr>
          <p:cNvPr id="37893" name="Text Box 4">
            <a:extLst>
              <a:ext uri="{FF2B5EF4-FFF2-40B4-BE49-F238E27FC236}">
                <a16:creationId xmlns:a16="http://schemas.microsoft.com/office/drawing/2014/main" id="{8DA48E29-DD0A-449A-9D7E-665869D6229E}"/>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solidFill>
                  <a:srgbClr val="000000"/>
                </a:solidFill>
              </a:rPr>
              <a:t>Goals</a:t>
            </a:r>
          </a:p>
          <a:p>
            <a:pPr eaLnBrk="1">
              <a:buFont typeface="Arial" charset="0"/>
              <a:buChar char="•"/>
              <a:defRPr/>
            </a:pPr>
            <a:r>
              <a:rPr lang="de-DE" altLang="de-DE">
                <a:solidFill>
                  <a:srgbClr val="000000"/>
                </a:solidFill>
              </a:rPr>
              <a:t>Orga</a:t>
            </a:r>
          </a:p>
          <a:p>
            <a:pPr eaLnBrk="1">
              <a:buFont typeface="Arial" charset="0"/>
              <a:buChar char="•"/>
              <a:defRPr/>
            </a:pPr>
            <a:r>
              <a:rPr lang="de-DE" altLang="de-DE">
                <a:solidFill>
                  <a:srgbClr val="000000"/>
                </a:solidFill>
              </a:rPr>
              <a:t>Scientific literature review</a:t>
            </a:r>
          </a:p>
          <a:p>
            <a:pPr eaLnBrk="1">
              <a:buFont typeface="Arial" charset="0"/>
              <a:buChar char="•"/>
              <a:defRPr/>
            </a:pPr>
            <a:r>
              <a:rPr lang="de-DE" altLang="de-DE">
                <a:solidFill>
                  <a:srgbClr val="FFFFFF"/>
                </a:solidFill>
              </a:rPr>
              <a:t>Topic assignment</a:t>
            </a:r>
          </a:p>
        </p:txBody>
      </p:sp>
      <p:sp>
        <p:nvSpPr>
          <p:cNvPr id="36870" name="Slide Number Placeholder 1">
            <a:extLst>
              <a:ext uri="{FF2B5EF4-FFF2-40B4-BE49-F238E27FC236}">
                <a16:creationId xmlns:a16="http://schemas.microsoft.com/office/drawing/2014/main" id="{89086ECF-65A0-45C1-9059-D617CD4FA439}"/>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5FDF7162-E7DE-4553-BC0A-A91A8C081DB9}" type="slidenum">
              <a:rPr lang="de-DE" altLang="de-DE">
                <a:solidFill>
                  <a:srgbClr val="000000"/>
                </a:solidFill>
              </a:rPr>
              <a:pPr/>
              <a:t>34</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a:extLst>
              <a:ext uri="{FF2B5EF4-FFF2-40B4-BE49-F238E27FC236}">
                <a16:creationId xmlns:a16="http://schemas.microsoft.com/office/drawing/2014/main" id="{DD0DC98E-F478-4680-A882-7A6862B5E11E}"/>
              </a:ext>
            </a:extLst>
          </p:cNvPr>
          <p:cNvSpPr>
            <a:spLocks noChangeArrowheads="1"/>
          </p:cNvSpPr>
          <p:nvPr/>
        </p:nvSpPr>
        <p:spPr bwMode="auto">
          <a:xfrm>
            <a:off x="8705850" y="6538913"/>
            <a:ext cx="209550" cy="217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D7CC4CBD-AB50-4C22-AA08-70FFF666B674}" type="slidenum">
              <a:rPr lang="en-US"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35</a:t>
            </a:fld>
            <a:endParaRPr lang="en-US" altLang="de-DE" sz="800">
              <a:solidFill>
                <a:srgbClr val="808080"/>
              </a:solidFill>
              <a:latin typeface="Arial" panose="020B0604020202020204" pitchFamily="34" charset="0"/>
              <a:cs typeface="Arial" panose="020B0604020202020204" pitchFamily="34" charset="0"/>
            </a:endParaRPr>
          </a:p>
        </p:txBody>
      </p:sp>
      <p:sp>
        <p:nvSpPr>
          <p:cNvPr id="40963" name="Text Box 2">
            <a:extLst>
              <a:ext uri="{FF2B5EF4-FFF2-40B4-BE49-F238E27FC236}">
                <a16:creationId xmlns:a16="http://schemas.microsoft.com/office/drawing/2014/main" id="{B8EAAD35-96DA-4558-AFF2-CB83903270E3}"/>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en-US" altLang="de-DE" sz="3600" dirty="0">
                <a:solidFill>
                  <a:srgbClr val="606060"/>
                </a:solidFill>
                <a:latin typeface="Helvetica Neue" charset="0"/>
                <a:ea typeface="Helvetica Neue" charset="0"/>
                <a:cs typeface="Helvetica Neue" charset="0"/>
              </a:rPr>
              <a:t>Topic Assignment</a:t>
            </a:r>
          </a:p>
        </p:txBody>
      </p:sp>
      <p:sp>
        <p:nvSpPr>
          <p:cNvPr id="38916" name="TextBox 2">
            <a:extLst>
              <a:ext uri="{FF2B5EF4-FFF2-40B4-BE49-F238E27FC236}">
                <a16:creationId xmlns:a16="http://schemas.microsoft.com/office/drawing/2014/main" id="{931357DE-27DD-445B-8D11-62BEC23410F2}"/>
              </a:ext>
            </a:extLst>
          </p:cNvPr>
          <p:cNvSpPr txBox="1">
            <a:spLocks noChangeArrowheads="1"/>
          </p:cNvSpPr>
          <p:nvPr/>
        </p:nvSpPr>
        <p:spPr bwMode="auto">
          <a:xfrm>
            <a:off x="395288" y="6021388"/>
            <a:ext cx="7775575"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cs typeface="Euphemia UCAS" charset="0"/>
              </a:defRPr>
            </a:lvl9pPr>
          </a:lstStyle>
          <a:p>
            <a:pPr eaLnBrk="1">
              <a:lnSpc>
                <a:spcPct val="150000"/>
              </a:lnSpc>
              <a:spcBef>
                <a:spcPts val="400"/>
              </a:spcBef>
              <a:buClr>
                <a:srgbClr val="000000"/>
              </a:buClr>
              <a:buSzPct val="100000"/>
            </a:pPr>
            <a:r>
              <a:rPr lang="en-US" altLang="de-DE" sz="1800" b="1" dirty="0">
                <a:solidFill>
                  <a:srgbClr val="333333"/>
                </a:solidFill>
              </a:rPr>
              <a:t>Topics can be adapted (with our agreement!)</a:t>
            </a:r>
          </a:p>
          <a:p>
            <a:pPr eaLnBrk="1">
              <a:lnSpc>
                <a:spcPct val="150000"/>
              </a:lnSpc>
              <a:spcBef>
                <a:spcPts val="400"/>
              </a:spcBef>
              <a:buClr>
                <a:srgbClr val="000000"/>
              </a:buClr>
              <a:buSzPct val="100000"/>
            </a:pPr>
            <a:endParaRPr lang="en-US" altLang="de-DE" sz="1800" b="1" dirty="0">
              <a:solidFill>
                <a:srgbClr val="333333"/>
              </a:solidFill>
            </a:endParaRPr>
          </a:p>
        </p:txBody>
      </p:sp>
      <p:graphicFrame>
        <p:nvGraphicFramePr>
          <p:cNvPr id="2" name="Table 1">
            <a:extLst>
              <a:ext uri="{FF2B5EF4-FFF2-40B4-BE49-F238E27FC236}">
                <a16:creationId xmlns:a16="http://schemas.microsoft.com/office/drawing/2014/main" id="{E61BC161-7992-7048-8822-CEBB89CD189E}"/>
              </a:ext>
            </a:extLst>
          </p:cNvPr>
          <p:cNvGraphicFramePr>
            <a:graphicFrameLocks noGrp="1"/>
          </p:cNvGraphicFramePr>
          <p:nvPr>
            <p:extLst>
              <p:ext uri="{D42A27DB-BD31-4B8C-83A1-F6EECF244321}">
                <p14:modId xmlns:p14="http://schemas.microsoft.com/office/powerpoint/2010/main" val="2359828144"/>
              </p:ext>
            </p:extLst>
          </p:nvPr>
        </p:nvGraphicFramePr>
        <p:xfrm>
          <a:off x="457200" y="1124745"/>
          <a:ext cx="8248650" cy="4694580"/>
        </p:xfrm>
        <a:graphic>
          <a:graphicData uri="http://schemas.openxmlformats.org/drawingml/2006/table">
            <a:tbl>
              <a:tblPr/>
              <a:tblGrid>
                <a:gridCol w="337802">
                  <a:extLst>
                    <a:ext uri="{9D8B030D-6E8A-4147-A177-3AD203B41FA5}">
                      <a16:colId xmlns:a16="http://schemas.microsoft.com/office/drawing/2014/main" val="261521425"/>
                    </a:ext>
                  </a:extLst>
                </a:gridCol>
                <a:gridCol w="4933477">
                  <a:extLst>
                    <a:ext uri="{9D8B030D-6E8A-4147-A177-3AD203B41FA5}">
                      <a16:colId xmlns:a16="http://schemas.microsoft.com/office/drawing/2014/main" val="458882902"/>
                    </a:ext>
                  </a:extLst>
                </a:gridCol>
                <a:gridCol w="785586">
                  <a:extLst>
                    <a:ext uri="{9D8B030D-6E8A-4147-A177-3AD203B41FA5}">
                      <a16:colId xmlns:a16="http://schemas.microsoft.com/office/drawing/2014/main" val="1557890450"/>
                    </a:ext>
                  </a:extLst>
                </a:gridCol>
                <a:gridCol w="730595">
                  <a:extLst>
                    <a:ext uri="{9D8B030D-6E8A-4147-A177-3AD203B41FA5}">
                      <a16:colId xmlns:a16="http://schemas.microsoft.com/office/drawing/2014/main" val="1507619921"/>
                    </a:ext>
                  </a:extLst>
                </a:gridCol>
                <a:gridCol w="730595">
                  <a:extLst>
                    <a:ext uri="{9D8B030D-6E8A-4147-A177-3AD203B41FA5}">
                      <a16:colId xmlns:a16="http://schemas.microsoft.com/office/drawing/2014/main" val="2736374611"/>
                    </a:ext>
                  </a:extLst>
                </a:gridCol>
                <a:gridCol w="730595">
                  <a:extLst>
                    <a:ext uri="{9D8B030D-6E8A-4147-A177-3AD203B41FA5}">
                      <a16:colId xmlns:a16="http://schemas.microsoft.com/office/drawing/2014/main" val="3679790476"/>
                    </a:ext>
                  </a:extLst>
                </a:gridCol>
              </a:tblGrid>
              <a:tr h="274620">
                <a:tc>
                  <a:txBody>
                    <a:bodyPr/>
                    <a:lstStyle/>
                    <a:p>
                      <a:pPr rtl="0" fontAlgn="b"/>
                      <a:r>
                        <a:rPr lang="de-DE" sz="900" b="1">
                          <a:effectLst/>
                        </a:rPr>
                        <a:t>No.</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9D9D9"/>
                    </a:solidFill>
                  </a:tcPr>
                </a:tc>
                <a:tc>
                  <a:txBody>
                    <a:bodyPr/>
                    <a:lstStyle/>
                    <a:p>
                      <a:pPr rtl="0" fontAlgn="b"/>
                      <a:r>
                        <a:rPr lang="de-DE" sz="900" b="1">
                          <a:effectLst/>
                        </a:rPr>
                        <a:t>Topics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9D9D9"/>
                    </a:solidFill>
                  </a:tcPr>
                </a:tc>
                <a:tc>
                  <a:txBody>
                    <a:bodyPr/>
                    <a:lstStyle/>
                    <a:p>
                      <a:pPr rtl="0" fontAlgn="b"/>
                      <a:r>
                        <a:rPr lang="de-DE" sz="900" b="1">
                          <a:effectLst/>
                        </a:rPr>
                        <a:t>Student 1</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9D9D9"/>
                    </a:solidFill>
                  </a:tcPr>
                </a:tc>
                <a:tc>
                  <a:txBody>
                    <a:bodyPr/>
                    <a:lstStyle/>
                    <a:p>
                      <a:pPr rtl="0" fontAlgn="b"/>
                      <a:r>
                        <a:rPr lang="de-DE" sz="900" b="1">
                          <a:effectLst/>
                        </a:rPr>
                        <a:t>Student 2</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9D9D9"/>
                    </a:solidFill>
                  </a:tcPr>
                </a:tc>
                <a:tc>
                  <a:txBody>
                    <a:bodyPr/>
                    <a:lstStyle/>
                    <a:p>
                      <a:pPr rtl="0" fontAlgn="b"/>
                      <a:r>
                        <a:rPr lang="de-DE" sz="900" b="1">
                          <a:effectLst/>
                        </a:rPr>
                        <a:t>Student 3</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9D9D9"/>
                    </a:solidFill>
                  </a:tcPr>
                </a:tc>
                <a:tc>
                  <a:txBody>
                    <a:bodyPr/>
                    <a:lstStyle/>
                    <a:p>
                      <a:pPr rtl="0" fontAlgn="b"/>
                      <a:r>
                        <a:rPr lang="de-DE" sz="900" b="1">
                          <a:effectLst/>
                        </a:rPr>
                        <a:t>Supervisor</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9D9D9"/>
                    </a:solidFill>
                  </a:tcPr>
                </a:tc>
                <a:extLst>
                  <a:ext uri="{0D108BD9-81ED-4DB2-BD59-A6C34878D82A}">
                    <a16:rowId xmlns:a16="http://schemas.microsoft.com/office/drawing/2014/main" val="618230715"/>
                  </a:ext>
                </a:extLst>
              </a:tr>
              <a:tr h="145897">
                <a:tc>
                  <a:txBody>
                    <a:bodyPr/>
                    <a:lstStyle/>
                    <a:p>
                      <a:pPr algn="r" rtl="0" fontAlgn="b"/>
                      <a:r>
                        <a:rPr lang="de-DE" sz="900">
                          <a:effectLst/>
                        </a:rPr>
                        <a:t>1</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Applying smart materials to re-vive city history</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888284854"/>
                  </a:ext>
                </a:extLst>
              </a:tr>
              <a:tr h="274620">
                <a:tc>
                  <a:txBody>
                    <a:bodyPr/>
                    <a:lstStyle/>
                    <a:p>
                      <a:pPr algn="r" rtl="0" fontAlgn="b"/>
                      <a:r>
                        <a:rPr lang="de-DE" sz="900">
                          <a:effectLst/>
                        </a:rPr>
                        <a:t>2</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Using smart materials in rapid prototyping - opportunity areas and limitations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2117361783"/>
                  </a:ext>
                </a:extLst>
              </a:tr>
              <a:tr h="274620">
                <a:tc>
                  <a:txBody>
                    <a:bodyPr/>
                    <a:lstStyle/>
                    <a:p>
                      <a:pPr algn="r" rtl="0" fontAlgn="b"/>
                      <a:r>
                        <a:rPr lang="de-DE" sz="900">
                          <a:effectLst/>
                        </a:rPr>
                        <a:t>3</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Applying crowd sourcing technologies in public spaces to share local knowledge</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157334058"/>
                  </a:ext>
                </a:extLst>
              </a:tr>
              <a:tr h="274620">
                <a:tc>
                  <a:txBody>
                    <a:bodyPr/>
                    <a:lstStyle/>
                    <a:p>
                      <a:pPr algn="r" rtl="0" fontAlgn="b"/>
                      <a:r>
                        <a:rPr lang="de-DE" sz="900">
                          <a:effectLst/>
                        </a:rPr>
                        <a:t>4</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Locally bound content-sharing - reducing information overflow </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568098851"/>
                  </a:ext>
                </a:extLst>
              </a:tr>
              <a:tr h="145897">
                <a:tc>
                  <a:txBody>
                    <a:bodyPr/>
                    <a:lstStyle/>
                    <a:p>
                      <a:pPr algn="r" rtl="0" fontAlgn="b"/>
                      <a:r>
                        <a:rPr lang="de-DE" sz="900">
                          <a:effectLst/>
                        </a:rPr>
                        <a:t>5</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Silence speech interfaces in assistive technology</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904371479"/>
                  </a:ext>
                </a:extLst>
              </a:tr>
              <a:tr h="274620">
                <a:tc>
                  <a:txBody>
                    <a:bodyPr/>
                    <a:lstStyle/>
                    <a:p>
                      <a:pPr algn="r" rtl="0" fontAlgn="b"/>
                      <a:r>
                        <a:rPr lang="de-DE" sz="900">
                          <a:effectLst/>
                        </a:rPr>
                        <a:t>6</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Providing the feeling of control to users in the interaction with an AI-based assistance</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111884259"/>
                  </a:ext>
                </a:extLst>
              </a:tr>
              <a:tr h="274620">
                <a:tc>
                  <a:txBody>
                    <a:bodyPr/>
                    <a:lstStyle/>
                    <a:p>
                      <a:pPr algn="r" rtl="0" fontAlgn="b"/>
                      <a:r>
                        <a:rPr lang="de-DE" sz="900">
                          <a:effectLst/>
                        </a:rPr>
                        <a:t>7</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IoT data control through visualization in passenger solutions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111131270"/>
                  </a:ext>
                </a:extLst>
              </a:tr>
              <a:tr h="145897">
                <a:tc>
                  <a:txBody>
                    <a:bodyPr/>
                    <a:lstStyle/>
                    <a:p>
                      <a:pPr algn="r" rtl="0" fontAlgn="b"/>
                      <a:r>
                        <a:rPr lang="de-DE" sz="900">
                          <a:effectLst/>
                        </a:rPr>
                        <a:t>8</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Reasons against 5G from a user perspective</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4076484045"/>
                  </a:ext>
                </a:extLst>
              </a:tr>
              <a:tr h="274620">
                <a:tc>
                  <a:txBody>
                    <a:bodyPr/>
                    <a:lstStyle/>
                    <a:p>
                      <a:pPr algn="r" rtl="0" fontAlgn="b"/>
                      <a:r>
                        <a:rPr lang="de-DE" sz="900">
                          <a:effectLst/>
                        </a:rPr>
                        <a:t>9</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Passenger experiences in self-driving buses through AR and VR </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258759285"/>
                  </a:ext>
                </a:extLst>
              </a:tr>
              <a:tr h="274620">
                <a:tc>
                  <a:txBody>
                    <a:bodyPr/>
                    <a:lstStyle/>
                    <a:p>
                      <a:pPr algn="r" rtl="0" fontAlgn="b"/>
                      <a:r>
                        <a:rPr lang="de-DE" sz="900">
                          <a:effectLst/>
                        </a:rPr>
                        <a:t>10</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Efficient use of invisible tactile experiences for pedestrians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3640643047"/>
                  </a:ext>
                </a:extLst>
              </a:tr>
              <a:tr h="145897">
                <a:tc>
                  <a:txBody>
                    <a:bodyPr/>
                    <a:lstStyle/>
                    <a:p>
                      <a:pPr algn="r" rtl="0" fontAlgn="b"/>
                      <a:r>
                        <a:rPr lang="de-DE" sz="900">
                          <a:effectLst/>
                        </a:rPr>
                        <a:t>11</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Non-verbal communication in a shared VR space</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523978493"/>
                  </a:ext>
                </a:extLst>
              </a:tr>
              <a:tr h="145897">
                <a:tc>
                  <a:txBody>
                    <a:bodyPr/>
                    <a:lstStyle/>
                    <a:p>
                      <a:pPr algn="r" rtl="0" fontAlgn="b"/>
                      <a:r>
                        <a:rPr lang="de-DE" sz="900">
                          <a:effectLst/>
                        </a:rPr>
                        <a:t>12</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Biosensors in AR - application possibilities </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3529160208"/>
                  </a:ext>
                </a:extLst>
              </a:tr>
              <a:tr h="145897">
                <a:tc>
                  <a:txBody>
                    <a:bodyPr/>
                    <a:lstStyle/>
                    <a:p>
                      <a:pPr algn="r" rtl="0" fontAlgn="b"/>
                      <a:r>
                        <a:rPr lang="de-DE" sz="900">
                          <a:effectLst/>
                        </a:rPr>
                        <a:t>13</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AR technologies in public spaces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45700654"/>
                  </a:ext>
                </a:extLst>
              </a:tr>
              <a:tr h="145897">
                <a:tc>
                  <a:txBody>
                    <a:bodyPr/>
                    <a:lstStyle/>
                    <a:p>
                      <a:pPr algn="r" rtl="0" fontAlgn="b"/>
                      <a:r>
                        <a:rPr lang="de-DE" sz="900">
                          <a:effectLst/>
                        </a:rPr>
                        <a:t>14</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Bodystorming in VR</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4204293904"/>
                  </a:ext>
                </a:extLst>
              </a:tr>
              <a:tr h="274620">
                <a:tc>
                  <a:txBody>
                    <a:bodyPr/>
                    <a:lstStyle/>
                    <a:p>
                      <a:pPr algn="r" rtl="0" fontAlgn="b"/>
                      <a:r>
                        <a:rPr lang="de-DE" sz="900">
                          <a:effectLst/>
                        </a:rPr>
                        <a:t>15</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Introducing supporting technology in playground areas for wheel chair users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779917414"/>
                  </a:ext>
                </a:extLst>
              </a:tr>
              <a:tr h="274620">
                <a:tc>
                  <a:txBody>
                    <a:bodyPr/>
                    <a:lstStyle/>
                    <a:p>
                      <a:pPr algn="r" rtl="0" fontAlgn="b"/>
                      <a:r>
                        <a:rPr lang="de-DE" sz="900">
                          <a:effectLst/>
                        </a:rPr>
                        <a:t>16</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Creating system adaptability to different user generations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3262384556"/>
                  </a:ext>
                </a:extLst>
              </a:tr>
              <a:tr h="274620">
                <a:tc>
                  <a:txBody>
                    <a:bodyPr/>
                    <a:lstStyle/>
                    <a:p>
                      <a:pPr algn="r" rtl="0" fontAlgn="b"/>
                      <a:r>
                        <a:rPr lang="de-DE" sz="900">
                          <a:effectLst/>
                        </a:rPr>
                        <a:t>17</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Technical challenges leading to non-use of neighbourhood services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550972517"/>
                  </a:ext>
                </a:extLst>
              </a:tr>
              <a:tr h="145897">
                <a:tc>
                  <a:txBody>
                    <a:bodyPr/>
                    <a:lstStyle/>
                    <a:p>
                      <a:pPr algn="r" rtl="0" fontAlgn="b"/>
                      <a:r>
                        <a:rPr lang="de-DE" sz="900">
                          <a:effectLst/>
                        </a:rPr>
                        <a:t>18</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Wearable Gaming Technology</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830304555"/>
                  </a:ext>
                </a:extLst>
              </a:tr>
              <a:tr h="145897">
                <a:tc>
                  <a:txBody>
                    <a:bodyPr/>
                    <a:lstStyle/>
                    <a:p>
                      <a:pPr algn="r" rtl="0" fontAlgn="b"/>
                      <a:r>
                        <a:rPr lang="de-DE" sz="900">
                          <a:effectLst/>
                        </a:rPr>
                        <a:t>19</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Gamification in smart cities</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de-DE" sz="90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479918019"/>
                  </a:ext>
                </a:extLst>
              </a:tr>
              <a:tr h="274620">
                <a:tc>
                  <a:txBody>
                    <a:bodyPr/>
                    <a:lstStyle/>
                    <a:p>
                      <a:pPr algn="r" rtl="0" fontAlgn="b"/>
                      <a:r>
                        <a:rPr lang="de-DE" sz="900">
                          <a:effectLst/>
                        </a:rPr>
                        <a:t>20</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 sz="900">
                          <a:effectLst/>
                        </a:rPr>
                        <a:t>Noninvasive use of flying robots in navigation context</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endParaRPr lang="de-DE" sz="900">
                        <a:effectLst/>
                      </a:endParaRP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tc>
                  <a:txBody>
                    <a:bodyPr/>
                    <a:lstStyle/>
                    <a:p>
                      <a:pPr rtl="0" fontAlgn="b"/>
                      <a:r>
                        <a:rPr lang="de-DE" sz="900" dirty="0">
                          <a:effectLst/>
                        </a:rPr>
                        <a:t>Linda</a:t>
                      </a:r>
                    </a:p>
                  </a:txBody>
                  <a:tcPr marL="13725" marR="13725" marT="9150" marB="91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3F3F3"/>
                    </a:solidFill>
                  </a:tcPr>
                </a:tc>
                <a:extLst>
                  <a:ext uri="{0D108BD9-81ED-4DB2-BD59-A6C34878D82A}">
                    <a16:rowId xmlns:a16="http://schemas.microsoft.com/office/drawing/2014/main" val="1472739510"/>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a:extLst>
              <a:ext uri="{FF2B5EF4-FFF2-40B4-BE49-F238E27FC236}">
                <a16:creationId xmlns:a16="http://schemas.microsoft.com/office/drawing/2014/main" id="{14852547-0C9A-4C3A-8E54-1A2D16FF8B76}"/>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A9F91BC6-4C87-4FE4-8A27-15BEFE77B9AF}"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36</a:t>
            </a:fld>
            <a:endParaRPr lang="de-DE" altLang="de-DE" sz="800">
              <a:solidFill>
                <a:srgbClr val="808080"/>
              </a:solidFill>
              <a:latin typeface="Arial" panose="020B0604020202020204" pitchFamily="34" charset="0"/>
              <a:cs typeface="Arial" panose="020B0604020202020204" pitchFamily="34" charset="0"/>
            </a:endParaRPr>
          </a:p>
        </p:txBody>
      </p:sp>
      <p:sp>
        <p:nvSpPr>
          <p:cNvPr id="41987" name="Text Box 2">
            <a:extLst>
              <a:ext uri="{FF2B5EF4-FFF2-40B4-BE49-F238E27FC236}">
                <a16:creationId xmlns:a16="http://schemas.microsoft.com/office/drawing/2014/main" id="{E7ABD5C6-8BBD-4468-AD3A-54CCF0DFD2F7}"/>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dirty="0">
                <a:solidFill>
                  <a:srgbClr val="FF0000"/>
                </a:solidFill>
                <a:latin typeface="Helvetica Neue" charset="0"/>
                <a:ea typeface="Helvetica Neue" charset="0"/>
                <a:cs typeface="Helvetica Neue" charset="0"/>
              </a:rPr>
              <a:t>Final Topic Assignment</a:t>
            </a:r>
          </a:p>
        </p:txBody>
      </p:sp>
      <p:pic>
        <p:nvPicPr>
          <p:cNvPr id="3" name="Graphic 2" descr="List">
            <a:hlinkClick r:id="rId3"/>
            <a:extLst>
              <a:ext uri="{FF2B5EF4-FFF2-40B4-BE49-F238E27FC236}">
                <a16:creationId xmlns:a16="http://schemas.microsoft.com/office/drawing/2014/main" id="{402BC1AC-1BBC-496E-92D1-8FEB0A2579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14800" y="2971800"/>
            <a:ext cx="914400" cy="91440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D344D18-047E-4545-80C3-C9A9F4BA99D7}"/>
              </a:ext>
            </a:extLst>
          </p:cNvPr>
          <p:cNvSpPr>
            <a:spLocks noGrp="1"/>
          </p:cNvSpPr>
          <p:nvPr>
            <p:ph type="sldNum" idx="10"/>
          </p:nvPr>
        </p:nvSpPr>
        <p:spPr/>
        <p:txBody>
          <a:bodyPr/>
          <a:lstStyle/>
          <a:p>
            <a:fld id="{F6636A6D-F53B-4359-8628-8C855B2ADDDF}" type="slidenum">
              <a:rPr lang="de-DE" altLang="de-DE" smtClean="0"/>
              <a:pPr/>
              <a:t>37</a:t>
            </a:fld>
            <a:endParaRPr lang="de-DE" altLang="de-DE"/>
          </a:p>
        </p:txBody>
      </p:sp>
      <p:sp>
        <p:nvSpPr>
          <p:cNvPr id="3" name="Text Box 2">
            <a:extLst>
              <a:ext uri="{FF2B5EF4-FFF2-40B4-BE49-F238E27FC236}">
                <a16:creationId xmlns:a16="http://schemas.microsoft.com/office/drawing/2014/main" id="{45D6A9FA-001B-4F36-880C-E901DD1C85C6}"/>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dirty="0">
                <a:solidFill>
                  <a:srgbClr val="606060"/>
                </a:solidFill>
                <a:latin typeface="Helvetica Neue" charset="0"/>
                <a:ea typeface="Helvetica Neue" charset="0"/>
                <a:cs typeface="Helvetica Neue" charset="0"/>
              </a:rPr>
              <a:t>Office Hours</a:t>
            </a:r>
          </a:p>
        </p:txBody>
      </p:sp>
      <p:sp>
        <p:nvSpPr>
          <p:cNvPr id="4" name="Text Box 3">
            <a:extLst>
              <a:ext uri="{FF2B5EF4-FFF2-40B4-BE49-F238E27FC236}">
                <a16:creationId xmlns:a16="http://schemas.microsoft.com/office/drawing/2014/main" id="{ECC69802-740C-4808-BB21-3EE6EBF1DBAB}"/>
              </a:ext>
            </a:extLst>
          </p:cNvPr>
          <p:cNvSpPr txBox="1">
            <a:spLocks noChangeArrowheads="1"/>
          </p:cNvSpPr>
          <p:nvPr/>
        </p:nvSpPr>
        <p:spPr bwMode="auto">
          <a:xfrm>
            <a:off x="1763688" y="2466020"/>
            <a:ext cx="5544616" cy="1656184"/>
          </a:xfrm>
          <a:prstGeom prst="rect">
            <a:avLst/>
          </a:prstGeom>
          <a:solidFill>
            <a:schemeClr val="accent2">
              <a:lumMod val="60000"/>
              <a:lumOff val="40000"/>
            </a:schemeClr>
          </a:solidFill>
          <a:ln>
            <a:noFill/>
          </a:ln>
          <a:effectLs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marL="741363" indent="-28416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marL="0" indent="0" eaLnBrk="1">
              <a:defRPr/>
            </a:pPr>
            <a:r>
              <a:rPr lang="de-DE" altLang="de-DE" b="1" dirty="0">
                <a:solidFill>
                  <a:schemeClr val="bg1"/>
                </a:solidFill>
              </a:rPr>
              <a:t>Send an e-mail to </a:t>
            </a:r>
            <a:r>
              <a:rPr lang="de-DE" altLang="de-DE" b="1" dirty="0">
                <a:solidFill>
                  <a:schemeClr val="bg1"/>
                </a:solidFill>
                <a:hlinkClick r:id="rId2"/>
              </a:rPr>
              <a:t>linda.hirsch@ifi.lmu.de</a:t>
            </a:r>
            <a:r>
              <a:rPr lang="de-DE" altLang="de-DE" b="1" dirty="0">
                <a:solidFill>
                  <a:schemeClr val="bg1"/>
                </a:solidFill>
              </a:rPr>
              <a:t> before!</a:t>
            </a:r>
          </a:p>
          <a:p>
            <a:pPr marL="0" indent="0" eaLnBrk="1">
              <a:defRPr/>
            </a:pPr>
            <a:r>
              <a:rPr lang="de-DE" altLang="de-DE" dirty="0">
                <a:solidFill>
                  <a:schemeClr val="bg1"/>
                </a:solidFill>
              </a:rPr>
              <a:t>When: Tuesday – Thursday: 12a.m. -2p.m.</a:t>
            </a:r>
          </a:p>
          <a:p>
            <a:pPr marL="0" indent="0" eaLnBrk="1">
              <a:defRPr/>
            </a:pPr>
            <a:r>
              <a:rPr lang="de-DE" altLang="de-DE" dirty="0">
                <a:solidFill>
                  <a:schemeClr val="bg1"/>
                </a:solidFill>
              </a:rPr>
              <a:t>Where: Frauenlobstr. 7a, Room 445</a:t>
            </a:r>
          </a:p>
          <a:p>
            <a:pPr marL="0" indent="0" eaLnBrk="1">
              <a:defRPr/>
            </a:pPr>
            <a:endParaRPr lang="de-DE" altLang="de-DE" dirty="0"/>
          </a:p>
        </p:txBody>
      </p:sp>
    </p:spTree>
    <p:extLst>
      <p:ext uri="{BB962C8B-B14F-4D97-AF65-F5344CB8AC3E}">
        <p14:creationId xmlns:p14="http://schemas.microsoft.com/office/powerpoint/2010/main" val="22548259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a:extLst>
              <a:ext uri="{FF2B5EF4-FFF2-40B4-BE49-F238E27FC236}">
                <a16:creationId xmlns:a16="http://schemas.microsoft.com/office/drawing/2014/main" id="{A1D90E28-4F6F-4116-AE63-D6157D0CEDA7}"/>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9CEBE8C8-51D1-444D-8340-6ED5FDA78432}"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38</a:t>
            </a:fld>
            <a:endParaRPr lang="de-DE" altLang="de-DE" sz="800">
              <a:solidFill>
                <a:srgbClr val="808080"/>
              </a:solidFill>
              <a:latin typeface="Arial" panose="020B0604020202020204" pitchFamily="34" charset="0"/>
              <a:cs typeface="Arial" panose="020B0604020202020204" pitchFamily="34" charset="0"/>
            </a:endParaRPr>
          </a:p>
        </p:txBody>
      </p:sp>
      <p:sp>
        <p:nvSpPr>
          <p:cNvPr id="43012" name="Text Box 3">
            <a:extLst>
              <a:ext uri="{FF2B5EF4-FFF2-40B4-BE49-F238E27FC236}">
                <a16:creationId xmlns:a16="http://schemas.microsoft.com/office/drawing/2014/main" id="{80742138-13C5-48CD-805B-8FA7EC4FA737}"/>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marL="741363" indent="-28416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lnSpc>
                <a:spcPct val="120000"/>
              </a:lnSpc>
              <a:buFont typeface="Arial" charset="0"/>
              <a:buChar char="•"/>
              <a:defRPr/>
            </a:pPr>
            <a:r>
              <a:rPr lang="de-DE" altLang="de-DE" sz="1700"/>
              <a:t>Wenn noch nicht vorhanden: TeX-Implementierung und LaTeX-GUIs/-IDE installieren, z.B.:</a:t>
            </a:r>
          </a:p>
          <a:p>
            <a:pPr lvl="1" eaLnBrk="1">
              <a:lnSpc>
                <a:spcPct val="120000"/>
              </a:lnSpc>
              <a:spcBef>
                <a:spcPts val="300"/>
              </a:spcBef>
              <a:buFont typeface="Arial" charset="0"/>
              <a:buChar char="•"/>
              <a:defRPr/>
            </a:pPr>
            <a:r>
              <a:rPr lang="de-DE" altLang="de-DE" sz="1500"/>
              <a:t>Windows: MikTeX (</a:t>
            </a:r>
            <a:r>
              <a:rPr lang="de-DE" altLang="de-DE" sz="1500" u="sng">
                <a:solidFill>
                  <a:srgbClr val="0000FF"/>
                </a:solidFill>
                <a:hlinkClick r:id="rId3"/>
              </a:rPr>
              <a:t>http://www.miktex.org/</a:t>
            </a:r>
            <a:r>
              <a:rPr lang="de-DE" altLang="de-DE" sz="1500"/>
              <a:t>) + TeXnicCenter (</a:t>
            </a:r>
            <a:r>
              <a:rPr lang="de-DE" altLang="de-DE" sz="1500" u="sng">
                <a:solidFill>
                  <a:srgbClr val="0000FF"/>
                </a:solidFill>
                <a:hlinkClick r:id="rId4"/>
              </a:rPr>
              <a:t>http://www.toolscenter.org/</a:t>
            </a:r>
            <a:r>
              <a:rPr lang="de-DE" altLang="de-DE" sz="1500"/>
              <a:t>)</a:t>
            </a:r>
          </a:p>
          <a:p>
            <a:pPr lvl="1" eaLnBrk="1">
              <a:lnSpc>
                <a:spcPct val="120000"/>
              </a:lnSpc>
              <a:spcBef>
                <a:spcPts val="300"/>
              </a:spcBef>
              <a:buFont typeface="Arial" charset="0"/>
              <a:buChar char="•"/>
              <a:defRPr/>
            </a:pPr>
            <a:r>
              <a:rPr lang="de-DE" altLang="de-DE" sz="1500"/>
              <a:t>Mac OS: MacTex (</a:t>
            </a:r>
            <a:r>
              <a:rPr lang="de-DE" altLang="de-DE" sz="1500" u="sng">
                <a:solidFill>
                  <a:srgbClr val="0000FF"/>
                </a:solidFill>
                <a:hlinkClick r:id="rId5"/>
              </a:rPr>
              <a:t>http://tug.org/mactex/</a:t>
            </a:r>
            <a:r>
              <a:rPr lang="de-DE" altLang="de-DE" sz="1500"/>
              <a:t>), beinhaltet TeXShop IDE (</a:t>
            </a:r>
            <a:r>
              <a:rPr lang="de-DE" altLang="de-DE" sz="1500" u="sng">
                <a:solidFill>
                  <a:srgbClr val="0000FF"/>
                </a:solidFill>
                <a:hlinkClick r:id="rId6"/>
              </a:rPr>
              <a:t>http://www.uoregon.edu/~koch/texshop/index.html</a:t>
            </a:r>
            <a:r>
              <a:rPr lang="de-DE" altLang="de-DE" sz="1500"/>
              <a:t>) oder TexMaker (</a:t>
            </a:r>
            <a:r>
              <a:rPr lang="de-DE" altLang="de-DE" sz="1500" u="sng">
                <a:solidFill>
                  <a:srgbClr val="0000FF"/>
                </a:solidFill>
                <a:hlinkClick r:id="rId7"/>
              </a:rPr>
              <a:t>http://www.xm1math.net/texmaker/</a:t>
            </a:r>
            <a:r>
              <a:rPr lang="de-DE" altLang="de-DE" sz="1500"/>
              <a:t>)</a:t>
            </a:r>
          </a:p>
          <a:p>
            <a:pPr lvl="1" eaLnBrk="1">
              <a:lnSpc>
                <a:spcPct val="120000"/>
              </a:lnSpc>
              <a:spcBef>
                <a:spcPts val="300"/>
              </a:spcBef>
              <a:buFont typeface="Arial" charset="0"/>
              <a:buChar char="•"/>
              <a:defRPr/>
            </a:pPr>
            <a:r>
              <a:rPr lang="de-DE" altLang="de-DE" sz="1500"/>
              <a:t>Linux: teTeX-package (</a:t>
            </a:r>
            <a:r>
              <a:rPr lang="de-DE" altLang="de-DE" sz="1500" u="sng">
                <a:solidFill>
                  <a:srgbClr val="0000FF"/>
                </a:solidFill>
                <a:hlinkClick r:id="rId8"/>
              </a:rPr>
              <a:t>www.ctan.org/</a:t>
            </a:r>
            <a:r>
              <a:rPr lang="de-DE" altLang="de-DE" sz="1500"/>
              <a:t>) + Kile (</a:t>
            </a:r>
            <a:r>
              <a:rPr lang="de-DE" altLang="de-DE" sz="1500" u="sng">
                <a:solidFill>
                  <a:srgbClr val="0000FF"/>
                </a:solidFill>
                <a:hlinkClick r:id="rId9"/>
              </a:rPr>
              <a:t>http://kile.sourceforge.net/</a:t>
            </a:r>
            <a:r>
              <a:rPr lang="de-DE" altLang="de-DE" sz="1500"/>
              <a:t>), vorinstalliert auf Pool-Rechnern</a:t>
            </a:r>
          </a:p>
          <a:p>
            <a:pPr eaLnBrk="1">
              <a:lnSpc>
                <a:spcPct val="120000"/>
              </a:lnSpc>
              <a:buFont typeface="Arial" charset="0"/>
              <a:buChar char="•"/>
              <a:defRPr/>
            </a:pPr>
            <a:r>
              <a:rPr lang="de-DE" altLang="de-DE" sz="1700"/>
              <a:t>Download des LaTeX-Templates</a:t>
            </a:r>
          </a:p>
          <a:p>
            <a:pPr lvl="1" eaLnBrk="1">
              <a:lnSpc>
                <a:spcPct val="120000"/>
              </a:lnSpc>
              <a:spcBef>
                <a:spcPts val="300"/>
              </a:spcBef>
              <a:buFont typeface="Arial" charset="0"/>
              <a:buChar char="•"/>
              <a:defRPr/>
            </a:pPr>
            <a:r>
              <a:rPr lang="de-DE" altLang="de-DE" sz="1500"/>
              <a:t>.tex- und .bib-Dateien mit IDE öffnen, Source anschauen und nachvollziehen</a:t>
            </a:r>
          </a:p>
          <a:p>
            <a:pPr lvl="1" eaLnBrk="1">
              <a:lnSpc>
                <a:spcPct val="120000"/>
              </a:lnSpc>
              <a:spcBef>
                <a:spcPts val="300"/>
              </a:spcBef>
              <a:buFont typeface="Arial" charset="0"/>
              <a:buChar char="•"/>
              <a:defRPr/>
            </a:pPr>
            <a:r>
              <a:rPr lang="de-DE" altLang="de-DE" sz="1500"/>
              <a:t>LaTeX =&gt; PDF einstellen, </a:t>
            </a:r>
            <a:r>
              <a:rPr lang="de-DE" altLang="de-DE" sz="1500" b="1"/>
              <a:t>.tex-Datei zweimal kompilieren </a:t>
            </a:r>
          </a:p>
          <a:p>
            <a:pPr lvl="1" eaLnBrk="1">
              <a:lnSpc>
                <a:spcPct val="120000"/>
              </a:lnSpc>
              <a:spcBef>
                <a:spcPts val="300"/>
              </a:spcBef>
              <a:buFont typeface="Arial" charset="0"/>
              <a:buChar char="•"/>
              <a:defRPr/>
            </a:pPr>
            <a:r>
              <a:rPr lang="de-DE" altLang="de-DE" sz="1500"/>
              <a:t>Bei Bedarf weitere LaTeX-Tutorials, Foren etc. konsultieren</a:t>
            </a:r>
          </a:p>
        </p:txBody>
      </p:sp>
      <p:sp>
        <p:nvSpPr>
          <p:cNvPr id="41989" name="Slide Number Placeholder 1">
            <a:extLst>
              <a:ext uri="{FF2B5EF4-FFF2-40B4-BE49-F238E27FC236}">
                <a16:creationId xmlns:a16="http://schemas.microsoft.com/office/drawing/2014/main" id="{6D4DF182-EBCD-4D5D-8EE5-A35D1A6BDA79}"/>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371D6BF6-C9AF-4BFC-BFD9-E43113AD9CF7}" type="slidenum">
              <a:rPr lang="de-DE" altLang="de-DE">
                <a:solidFill>
                  <a:srgbClr val="000000"/>
                </a:solidFill>
              </a:rPr>
              <a:pPr/>
              <a:t>38</a:t>
            </a:fld>
            <a:endParaRPr lang="de-DE" altLang="de-DE">
              <a:solidFill>
                <a:srgbClr val="000000"/>
              </a:solidFill>
            </a:endParaRPr>
          </a:p>
        </p:txBody>
      </p:sp>
      <p:sp>
        <p:nvSpPr>
          <p:cNvPr id="6" name="Text Box 2">
            <a:extLst>
              <a:ext uri="{FF2B5EF4-FFF2-40B4-BE49-F238E27FC236}">
                <a16:creationId xmlns:a16="http://schemas.microsoft.com/office/drawing/2014/main" id="{65CD6EAD-1AEB-4AD7-AA5F-8FD14070336B}"/>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dirty="0">
                <a:solidFill>
                  <a:srgbClr val="606060"/>
                </a:solidFill>
                <a:latin typeface="Helvetica Neue" charset="0"/>
                <a:ea typeface="Helvetica Neue" charset="0"/>
                <a:cs typeface="Helvetica Neue" charset="0"/>
              </a:rPr>
              <a:t>Further Information on LaTeX</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a:extLst>
              <a:ext uri="{FF2B5EF4-FFF2-40B4-BE49-F238E27FC236}">
                <a16:creationId xmlns:a16="http://schemas.microsoft.com/office/drawing/2014/main" id="{1AA35B36-FB98-4BEE-9190-147BCAD27A0F}"/>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038527D2-1A13-4773-A86F-5C23218C98DE}"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39</a:t>
            </a:fld>
            <a:endParaRPr lang="de-DE" altLang="de-DE" sz="800">
              <a:solidFill>
                <a:srgbClr val="808080"/>
              </a:solidFill>
              <a:latin typeface="Arial" panose="020B0604020202020204" pitchFamily="34" charset="0"/>
              <a:cs typeface="Arial" panose="020B0604020202020204" pitchFamily="34" charset="0"/>
            </a:endParaRPr>
          </a:p>
        </p:txBody>
      </p:sp>
      <p:sp>
        <p:nvSpPr>
          <p:cNvPr id="44035" name="Text Box 2">
            <a:extLst>
              <a:ext uri="{FF2B5EF4-FFF2-40B4-BE49-F238E27FC236}">
                <a16:creationId xmlns:a16="http://schemas.microsoft.com/office/drawing/2014/main" id="{DC5DB8C3-568F-4664-971D-9382E4EF2400}"/>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LaTex-Ressourcen</a:t>
            </a:r>
          </a:p>
        </p:txBody>
      </p:sp>
      <p:sp>
        <p:nvSpPr>
          <p:cNvPr id="44036" name="Text Box 3">
            <a:extLst>
              <a:ext uri="{FF2B5EF4-FFF2-40B4-BE49-F238E27FC236}">
                <a16:creationId xmlns:a16="http://schemas.microsoft.com/office/drawing/2014/main" id="{4F94B386-59DF-4BA8-86E2-6C1FC47BCE09}"/>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marL="741363" indent="-28416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lnSpc>
                <a:spcPct val="120000"/>
              </a:lnSpc>
              <a:spcBef>
                <a:spcPts val="300"/>
              </a:spcBef>
              <a:buFont typeface="Arial" charset="0"/>
              <a:buChar char="•"/>
              <a:defRPr/>
            </a:pPr>
            <a:r>
              <a:rPr lang="de-DE" altLang="de-DE" sz="1500"/>
              <a:t>LaTex-Klassen und Dokumentation (</a:t>
            </a:r>
            <a:r>
              <a:rPr lang="de-DE" altLang="de-DE" sz="1500" u="sng">
                <a:solidFill>
                  <a:srgbClr val="0000FF"/>
                </a:solidFill>
                <a:hlinkClick r:id="rId3"/>
              </a:rPr>
              <a:t>http://www.ctan.org</a:t>
            </a:r>
            <a:r>
              <a:rPr lang="de-DE" altLang="de-DE" sz="1500"/>
              <a:t>)</a:t>
            </a:r>
          </a:p>
          <a:p>
            <a:pPr eaLnBrk="1">
              <a:lnSpc>
                <a:spcPct val="120000"/>
              </a:lnSpc>
              <a:spcBef>
                <a:spcPts val="300"/>
              </a:spcBef>
              <a:buFont typeface="Arial" charset="0"/>
              <a:buChar char="•"/>
              <a:defRPr/>
            </a:pPr>
            <a:r>
              <a:rPr lang="de-DE" altLang="de-DE" sz="1500"/>
              <a:t>A (Not So) Short Introduction to LaTex2e (</a:t>
            </a:r>
            <a:r>
              <a:rPr lang="de-DE" altLang="de-DE" sz="1500" u="sng">
                <a:solidFill>
                  <a:srgbClr val="0000FF"/>
                </a:solidFill>
                <a:hlinkClick r:id="rId4"/>
              </a:rPr>
              <a:t>http://www.ctan.org/tex-archive/info/lshort/english/</a:t>
            </a:r>
            <a:r>
              <a:rPr lang="de-DE" altLang="de-DE" sz="1500"/>
              <a:t>)</a:t>
            </a:r>
          </a:p>
          <a:p>
            <a:pPr eaLnBrk="1">
              <a:lnSpc>
                <a:spcPct val="120000"/>
              </a:lnSpc>
              <a:spcBef>
                <a:spcPts val="300"/>
              </a:spcBef>
              <a:buFont typeface="Arial" charset="0"/>
              <a:buChar char="•"/>
              <a:defRPr/>
            </a:pPr>
            <a:r>
              <a:rPr lang="de-DE" altLang="de-DE" sz="1500"/>
              <a:t>LaTeX Symbols List (</a:t>
            </a:r>
            <a:r>
              <a:rPr lang="de-DE" altLang="de-DE" sz="1500" u="sng">
                <a:solidFill>
                  <a:srgbClr val="0000FF"/>
                </a:solidFill>
                <a:hlinkClick r:id="rId5"/>
              </a:rPr>
              <a:t>http://www.ctan.org/tex-archive/info/symbols/comprehensive/</a:t>
            </a:r>
            <a:r>
              <a:rPr lang="de-DE" altLang="de-DE" sz="1500"/>
              <a:t>)</a:t>
            </a:r>
          </a:p>
          <a:p>
            <a:pPr eaLnBrk="1">
              <a:lnSpc>
                <a:spcPct val="120000"/>
              </a:lnSpc>
              <a:spcBef>
                <a:spcPts val="300"/>
              </a:spcBef>
              <a:buFont typeface="Arial" charset="0"/>
              <a:buChar char="•"/>
              <a:defRPr/>
            </a:pPr>
            <a:r>
              <a:rPr lang="de-DE" altLang="de-DE" sz="1500"/>
              <a:t>Grafiken importieren und formatieren (</a:t>
            </a:r>
            <a:r>
              <a:rPr lang="de-DE" altLang="de-DE" sz="1500" u="sng">
                <a:solidFill>
                  <a:srgbClr val="0000FF"/>
                </a:solidFill>
                <a:hlinkClick r:id="rId6"/>
              </a:rPr>
              <a:t>http://tug.ctan.org/tex-archive/info/epslatex/english/epslatex.pdf</a:t>
            </a:r>
            <a:r>
              <a:rPr lang="de-DE" altLang="de-DE" sz="1500"/>
              <a:t>)</a:t>
            </a:r>
          </a:p>
          <a:p>
            <a:pPr eaLnBrk="1">
              <a:lnSpc>
                <a:spcPct val="120000"/>
              </a:lnSpc>
              <a:spcBef>
                <a:spcPts val="300"/>
              </a:spcBef>
              <a:buFont typeface="Arial" charset="0"/>
              <a:buChar char="•"/>
              <a:defRPr/>
            </a:pPr>
            <a:r>
              <a:rPr lang="de-DE" altLang="de-DE" sz="1500"/>
              <a:t>Deutschsprachige FAQs (</a:t>
            </a:r>
            <a:r>
              <a:rPr lang="de-DE" altLang="de-DE" sz="1500" u="sng">
                <a:solidFill>
                  <a:srgbClr val="0000FF"/>
                </a:solidFill>
                <a:hlinkClick r:id="rId7"/>
              </a:rPr>
              <a:t>http://www.dante.de/faq/de-tex-faq/html/de-tex-faq.html</a:t>
            </a:r>
            <a:r>
              <a:rPr lang="de-DE" altLang="de-DE" sz="1500"/>
              <a:t>)</a:t>
            </a:r>
          </a:p>
          <a:p>
            <a:pPr eaLnBrk="1">
              <a:lnSpc>
                <a:spcPct val="120000"/>
              </a:lnSpc>
              <a:spcBef>
                <a:spcPts val="300"/>
              </a:spcBef>
              <a:buFont typeface="Arial" charset="0"/>
              <a:buChar char="•"/>
              <a:defRPr/>
            </a:pPr>
            <a:r>
              <a:rPr lang="de-DE" altLang="de-DE" sz="1500"/>
              <a:t>BibTeX-Tool und Dateiformat zur Verwaltung von Bibliographien und deren Einbindung in LaTeX</a:t>
            </a:r>
          </a:p>
          <a:p>
            <a:pPr lvl="1" eaLnBrk="1">
              <a:lnSpc>
                <a:spcPct val="120000"/>
              </a:lnSpc>
              <a:spcBef>
                <a:spcPts val="300"/>
              </a:spcBef>
              <a:buFont typeface="Arial" charset="0"/>
              <a:buChar char="•"/>
              <a:defRPr/>
            </a:pPr>
            <a:r>
              <a:rPr lang="de-DE" altLang="de-DE" sz="1300"/>
              <a:t>Fachliteratur-Referenzen werden online bereits vielfach im BibTeX-Format  angeboten (z.B. ACM, IEEE)</a:t>
            </a:r>
          </a:p>
          <a:p>
            <a:pPr lvl="1" eaLnBrk="1">
              <a:lnSpc>
                <a:spcPct val="120000"/>
              </a:lnSpc>
              <a:spcBef>
                <a:spcPts val="300"/>
              </a:spcBef>
              <a:buFont typeface="Arial" charset="0"/>
              <a:buChar char="•"/>
              <a:defRPr/>
            </a:pPr>
            <a:r>
              <a:rPr lang="de-DE" altLang="de-DE" sz="1300"/>
              <a:t>How-To: http://www.bibtex.org/Using/de/</a:t>
            </a:r>
          </a:p>
        </p:txBody>
      </p:sp>
      <p:sp>
        <p:nvSpPr>
          <p:cNvPr id="43013" name="Slide Number Placeholder 1">
            <a:extLst>
              <a:ext uri="{FF2B5EF4-FFF2-40B4-BE49-F238E27FC236}">
                <a16:creationId xmlns:a16="http://schemas.microsoft.com/office/drawing/2014/main" id="{6ED69489-0C80-4F97-81E8-3270D23073C1}"/>
              </a:ext>
            </a:extLst>
          </p:cNvPr>
          <p:cNvSpPr>
            <a:spLocks noGrp="1"/>
          </p:cNvSpPr>
          <p:nvPr>
            <p:ph type="sldNum" sz="quarter" idx="10"/>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bg1"/>
                </a:solidFill>
                <a:latin typeface="Euphemia UCAS" charset="0"/>
                <a:cs typeface="Euphemia UCAS" charset="0"/>
              </a:defRPr>
            </a:lvl9pPr>
          </a:lstStyle>
          <a:p>
            <a:fld id="{4D41583C-63E4-404E-96A7-7F635607B3E1}" type="slidenum">
              <a:rPr lang="de-DE" altLang="de-DE">
                <a:solidFill>
                  <a:srgbClr val="000000"/>
                </a:solidFill>
              </a:rPr>
              <a:pPr/>
              <a:t>39</a:t>
            </a:fld>
            <a:endParaRPr lang="de-DE" altLang="de-DE">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a:extLst>
              <a:ext uri="{FF2B5EF4-FFF2-40B4-BE49-F238E27FC236}">
                <a16:creationId xmlns:a16="http://schemas.microsoft.com/office/drawing/2014/main" id="{17505F96-795A-4BFF-8CA5-6BC7CE5ECE83}"/>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6A868221-C455-43FE-8FF3-257CDD6FB98A}"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4</a:t>
            </a:fld>
            <a:endParaRPr lang="de-DE" altLang="de-DE" sz="800">
              <a:solidFill>
                <a:srgbClr val="808080"/>
              </a:solidFill>
              <a:latin typeface="Arial" panose="020B0604020202020204" pitchFamily="34" charset="0"/>
              <a:cs typeface="Arial" panose="020B0604020202020204" pitchFamily="34" charset="0"/>
            </a:endParaRPr>
          </a:p>
        </p:txBody>
      </p:sp>
      <p:sp>
        <p:nvSpPr>
          <p:cNvPr id="5123" name="Text Box 2">
            <a:extLst>
              <a:ext uri="{FF2B5EF4-FFF2-40B4-BE49-F238E27FC236}">
                <a16:creationId xmlns:a16="http://schemas.microsoft.com/office/drawing/2014/main" id="{03ACA8F3-7368-4F1C-8556-7C712674C287}"/>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Goals</a:t>
            </a:r>
          </a:p>
        </p:txBody>
      </p:sp>
      <p:sp>
        <p:nvSpPr>
          <p:cNvPr id="5124" name="Text Box 3">
            <a:extLst>
              <a:ext uri="{FF2B5EF4-FFF2-40B4-BE49-F238E27FC236}">
                <a16:creationId xmlns:a16="http://schemas.microsoft.com/office/drawing/2014/main" id="{8739BF84-8EA4-4870-833C-3DCC35635147}"/>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255588" indent="-255588">
              <a:lnSpc>
                <a:spcPct val="150000"/>
              </a:lnSpc>
              <a:spcBef>
                <a:spcPts val="400"/>
              </a:spcBef>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825500" algn="l"/>
                <a:tab pos="1739900" algn="l"/>
                <a:tab pos="2654300" algn="l"/>
                <a:tab pos="3568700" algn="l"/>
                <a:tab pos="4483100" algn="l"/>
                <a:tab pos="5397500" algn="l"/>
                <a:tab pos="6311900" algn="l"/>
                <a:tab pos="7226300" algn="l"/>
                <a:tab pos="8140700" algn="l"/>
                <a:tab pos="9055100" algn="l"/>
                <a:tab pos="9969500"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t>LEARN TO WORK SCIENTIFICALLY</a:t>
            </a:r>
          </a:p>
          <a:p>
            <a:pPr eaLnBrk="1">
              <a:buFont typeface="Arial" charset="0"/>
              <a:buChar char="•"/>
              <a:defRPr/>
            </a:pPr>
            <a:r>
              <a:rPr lang="de-DE" altLang="de-DE"/>
              <a:t>Prepare for your Bachelor thesis</a:t>
            </a:r>
          </a:p>
          <a:p>
            <a:pPr eaLnBrk="1">
              <a:buFont typeface="Arial" charset="0"/>
              <a:buChar char="•"/>
              <a:defRPr/>
            </a:pPr>
            <a:r>
              <a:rPr lang="de-DE" altLang="de-DE"/>
              <a:t>Learn something about a new topic</a:t>
            </a:r>
          </a:p>
          <a:p>
            <a:pPr eaLnBrk="1">
              <a:buFont typeface="Arial" charset="0"/>
              <a:buChar char="•"/>
              <a:defRPr/>
            </a:pPr>
            <a:r>
              <a:rPr lang="de-DE" altLang="de-DE"/>
              <a:t>Practise your English</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a:extLst>
              <a:ext uri="{FF2B5EF4-FFF2-40B4-BE49-F238E27FC236}">
                <a16:creationId xmlns:a16="http://schemas.microsoft.com/office/drawing/2014/main" id="{30A61319-D070-43B4-974B-08CB87A47296}"/>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B8762070-A1E1-4E67-B4A4-3E1F367F47B2}"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5</a:t>
            </a:fld>
            <a:endParaRPr lang="de-DE" altLang="de-DE" sz="800">
              <a:solidFill>
                <a:srgbClr val="808080"/>
              </a:solidFill>
              <a:latin typeface="Arial" panose="020B0604020202020204" pitchFamily="34" charset="0"/>
              <a:cs typeface="Arial" panose="020B0604020202020204" pitchFamily="34" charset="0"/>
            </a:endParaRPr>
          </a:p>
        </p:txBody>
      </p:sp>
      <p:sp>
        <p:nvSpPr>
          <p:cNvPr id="6147" name="Rectangle 2">
            <a:extLst>
              <a:ext uri="{FF2B5EF4-FFF2-40B4-BE49-F238E27FC236}">
                <a16:creationId xmlns:a16="http://schemas.microsoft.com/office/drawing/2014/main" id="{68C0CF30-0B14-4936-894B-53DF7923C34E}"/>
              </a:ext>
            </a:extLst>
          </p:cNvPr>
          <p:cNvSpPr>
            <a:spLocks noChangeArrowheads="1"/>
          </p:cNvSpPr>
          <p:nvPr/>
        </p:nvSpPr>
        <p:spPr bwMode="auto">
          <a:xfrm>
            <a:off x="0" y="2120900"/>
            <a:ext cx="9144000" cy="457200"/>
          </a:xfrm>
          <a:prstGeom prst="rect">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6148" name="Text Box 3">
            <a:extLst>
              <a:ext uri="{FF2B5EF4-FFF2-40B4-BE49-F238E27FC236}">
                <a16:creationId xmlns:a16="http://schemas.microsoft.com/office/drawing/2014/main" id="{8F34DDBF-D0CA-475F-83CF-8E20E25639A9}"/>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Agenda</a:t>
            </a:r>
          </a:p>
        </p:txBody>
      </p:sp>
      <p:sp>
        <p:nvSpPr>
          <p:cNvPr id="6149" name="Text Box 4">
            <a:extLst>
              <a:ext uri="{FF2B5EF4-FFF2-40B4-BE49-F238E27FC236}">
                <a16:creationId xmlns:a16="http://schemas.microsoft.com/office/drawing/2014/main" id="{FEA3A0A3-93EC-4581-829D-21ACF2D98A6D}"/>
              </a:ext>
            </a:extLst>
          </p:cNvPr>
          <p:cNvSpPr txBox="1">
            <a:spLocks noChangeArrowheads="1"/>
          </p:cNvSpPr>
          <p:nvPr/>
        </p:nvSpPr>
        <p:spPr bwMode="auto">
          <a:xfrm>
            <a:off x="457200" y="1524000"/>
            <a:ext cx="8229600"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solidFill>
                  <a:srgbClr val="000000"/>
                </a:solidFill>
              </a:rPr>
              <a:t>Goals</a:t>
            </a:r>
          </a:p>
          <a:p>
            <a:pPr eaLnBrk="1">
              <a:buFont typeface="Arial" charset="0"/>
              <a:buChar char="•"/>
              <a:defRPr/>
            </a:pPr>
            <a:r>
              <a:rPr lang="de-DE" altLang="de-DE">
                <a:solidFill>
                  <a:srgbClr val="FFFFFF"/>
                </a:solidFill>
              </a:rPr>
              <a:t>Orga</a:t>
            </a:r>
          </a:p>
          <a:p>
            <a:pPr eaLnBrk="1">
              <a:buFont typeface="Arial" charset="0"/>
              <a:buChar char="•"/>
              <a:defRPr/>
            </a:pPr>
            <a:r>
              <a:rPr lang="de-DE" altLang="de-DE">
                <a:solidFill>
                  <a:srgbClr val="000000"/>
                </a:solidFill>
              </a:rPr>
              <a:t>Scientific literature review</a:t>
            </a:r>
          </a:p>
          <a:p>
            <a:pPr eaLnBrk="1">
              <a:buFont typeface="Arial" charset="0"/>
              <a:buChar char="•"/>
              <a:defRPr/>
            </a:pPr>
            <a:r>
              <a:rPr lang="de-DE" altLang="de-DE">
                <a:solidFill>
                  <a:srgbClr val="000000"/>
                </a:solidFill>
              </a:rPr>
              <a:t>Topic assignment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a:extLst>
              <a:ext uri="{FF2B5EF4-FFF2-40B4-BE49-F238E27FC236}">
                <a16:creationId xmlns:a16="http://schemas.microsoft.com/office/drawing/2014/main" id="{9C7D056D-1856-4E63-A6CE-DF88C04474F5}"/>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484D7B81-9E13-4C20-B2E9-A97BFB30C474}"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6</a:t>
            </a:fld>
            <a:endParaRPr lang="de-DE" altLang="de-DE" sz="800">
              <a:solidFill>
                <a:srgbClr val="808080"/>
              </a:solidFill>
              <a:latin typeface="Arial" panose="020B0604020202020204" pitchFamily="34" charset="0"/>
              <a:cs typeface="Arial" panose="020B0604020202020204" pitchFamily="34" charset="0"/>
            </a:endParaRPr>
          </a:p>
        </p:txBody>
      </p:sp>
      <p:sp>
        <p:nvSpPr>
          <p:cNvPr id="7171" name="Text Box 2">
            <a:extLst>
              <a:ext uri="{FF2B5EF4-FFF2-40B4-BE49-F238E27FC236}">
                <a16:creationId xmlns:a16="http://schemas.microsoft.com/office/drawing/2014/main" id="{404478EB-02D7-49C3-A7BF-F53FFB3075AB}"/>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Process</a:t>
            </a:r>
          </a:p>
        </p:txBody>
      </p:sp>
      <p:sp>
        <p:nvSpPr>
          <p:cNvPr id="7172" name="Text Box 3">
            <a:extLst>
              <a:ext uri="{FF2B5EF4-FFF2-40B4-BE49-F238E27FC236}">
                <a16:creationId xmlns:a16="http://schemas.microsoft.com/office/drawing/2014/main" id="{AD2A152F-EA0D-4C53-A5C8-74A94DD5CF76}"/>
              </a:ext>
            </a:extLst>
          </p:cNvPr>
          <p:cNvSpPr txBox="1">
            <a:spLocks noChangeArrowheads="1"/>
          </p:cNvSpPr>
          <p:nvPr/>
        </p:nvSpPr>
        <p:spPr bwMode="auto">
          <a:xfrm>
            <a:off x="457200" y="1524000"/>
            <a:ext cx="8456613" cy="460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2000">
                <a:solidFill>
                  <a:srgbClr val="333333"/>
                </a:solidFill>
                <a:latin typeface="Euphemia UCAS" charset="0"/>
                <a:ea typeface="Euphemia UCAS" charset="0"/>
                <a:cs typeface="Euphemia UCAS" charset="0"/>
              </a:defRPr>
            </a:lvl9pPr>
          </a:lstStyle>
          <a:p>
            <a:pPr eaLnBrk="1">
              <a:buFont typeface="Arial" charset="0"/>
              <a:buChar char="•"/>
              <a:defRPr/>
            </a:pPr>
            <a:r>
              <a:rPr lang="de-DE" altLang="de-DE"/>
              <a:t>Research topic </a:t>
            </a:r>
            <a:r>
              <a:rPr lang="de-DE" altLang="de-DE">
                <a:sym typeface="Wingdings" charset="2"/>
              </a:rPr>
              <a:t> understand it  find literature  write paper</a:t>
            </a:r>
            <a:endParaRPr lang="de-DE" altLang="de-DE"/>
          </a:p>
          <a:p>
            <a:pPr eaLnBrk="1">
              <a:buFont typeface="Arial" charset="0"/>
              <a:buNone/>
              <a:defRPr/>
            </a:pPr>
            <a:endParaRPr lang="de-DE" altLang="de-DE"/>
          </a:p>
        </p:txBody>
      </p:sp>
      <p:sp>
        <p:nvSpPr>
          <p:cNvPr id="7173" name="Rectangle 4">
            <a:extLst>
              <a:ext uri="{FF2B5EF4-FFF2-40B4-BE49-F238E27FC236}">
                <a16:creationId xmlns:a16="http://schemas.microsoft.com/office/drawing/2014/main" id="{755AC186-DA82-42F8-82E5-0E51C8D07CBB}"/>
              </a:ext>
            </a:extLst>
          </p:cNvPr>
          <p:cNvSpPr>
            <a:spLocks noChangeArrowheads="1"/>
          </p:cNvSpPr>
          <p:nvPr/>
        </p:nvSpPr>
        <p:spPr bwMode="auto">
          <a:xfrm>
            <a:off x="228600" y="3251200"/>
            <a:ext cx="1524000" cy="143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ctr" eaLnBrk="1">
              <a:lnSpc>
                <a:spcPct val="100000"/>
              </a:lnSpc>
              <a:spcBef>
                <a:spcPct val="0"/>
              </a:spcBef>
              <a:buClrTx/>
              <a:buFontTx/>
              <a:buNone/>
              <a:defRPr/>
            </a:pPr>
            <a:r>
              <a:rPr lang="de-DE" altLang="de-DE" sz="8800">
                <a:solidFill>
                  <a:srgbClr val="595959"/>
                </a:solidFill>
                <a:latin typeface="Arial" charset="0"/>
                <a:ea typeface="Arial" charset="0"/>
                <a:cs typeface="Arial" charset="0"/>
              </a:rPr>
              <a:t>?</a:t>
            </a:r>
          </a:p>
        </p:txBody>
      </p:sp>
      <p:sp>
        <p:nvSpPr>
          <p:cNvPr id="7174" name="AutoShape 5">
            <a:extLst>
              <a:ext uri="{FF2B5EF4-FFF2-40B4-BE49-F238E27FC236}">
                <a16:creationId xmlns:a16="http://schemas.microsoft.com/office/drawing/2014/main" id="{EBD0F42E-F48F-4382-9A15-06F02329AC7F}"/>
              </a:ext>
            </a:extLst>
          </p:cNvPr>
          <p:cNvSpPr>
            <a:spLocks noChangeArrowheads="1"/>
          </p:cNvSpPr>
          <p:nvPr/>
        </p:nvSpPr>
        <p:spPr bwMode="auto">
          <a:xfrm>
            <a:off x="3733800" y="3746500"/>
            <a:ext cx="787400" cy="457200"/>
          </a:xfrm>
          <a:prstGeom prst="rightArrow">
            <a:avLst>
              <a:gd name="adj1" fmla="val 33565"/>
              <a:gd name="adj2" fmla="val 49952"/>
            </a:avLst>
          </a:prstGeom>
          <a:solidFill>
            <a:srgbClr val="60606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pic>
        <p:nvPicPr>
          <p:cNvPr id="7175" name="Picture 6">
            <a:extLst>
              <a:ext uri="{FF2B5EF4-FFF2-40B4-BE49-F238E27FC236}">
                <a16:creationId xmlns:a16="http://schemas.microsoft.com/office/drawing/2014/main" id="{D2A0D3FF-84F3-460F-99E8-509F641933AB}"/>
              </a:ext>
            </a:extLst>
          </p:cNvPr>
          <p:cNvPicPr>
            <a:picLocks noChangeAspect="1" noChangeArrowheads="1"/>
          </p:cNvPicPr>
          <p:nvPr/>
        </p:nvPicPr>
        <p:blipFill>
          <a:blip r:embed="rId3"/>
          <a:srcRect/>
          <a:stretch>
            <a:fillRect/>
          </a:stretch>
        </p:blipFill>
        <p:spPr bwMode="auto">
          <a:xfrm>
            <a:off x="2209800" y="3049588"/>
            <a:ext cx="1281113" cy="1851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7176" name="Rectangle 7">
            <a:extLst>
              <a:ext uri="{FF2B5EF4-FFF2-40B4-BE49-F238E27FC236}">
                <a16:creationId xmlns:a16="http://schemas.microsoft.com/office/drawing/2014/main" id="{6C54201C-5E27-4641-B731-CE99EDCBD3CC}"/>
              </a:ext>
            </a:extLst>
          </p:cNvPr>
          <p:cNvSpPr>
            <a:spLocks noChangeArrowheads="1"/>
          </p:cNvSpPr>
          <p:nvPr/>
        </p:nvSpPr>
        <p:spPr bwMode="auto">
          <a:xfrm>
            <a:off x="990600" y="3251200"/>
            <a:ext cx="1524000" cy="143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algn="ctr" eaLnBrk="1">
              <a:lnSpc>
                <a:spcPct val="100000"/>
              </a:lnSpc>
              <a:spcBef>
                <a:spcPct val="0"/>
              </a:spcBef>
              <a:buClrTx/>
              <a:buFontTx/>
              <a:buNone/>
              <a:defRPr/>
            </a:pPr>
            <a:r>
              <a:rPr lang="de-DE" altLang="de-DE" sz="8800">
                <a:solidFill>
                  <a:srgbClr val="606060"/>
                </a:solidFill>
                <a:latin typeface="Arial" charset="0"/>
                <a:ea typeface="Arial" charset="0"/>
                <a:cs typeface="Arial" charset="0"/>
              </a:rPr>
              <a:t>+</a:t>
            </a:r>
          </a:p>
        </p:txBody>
      </p:sp>
      <p:pic>
        <p:nvPicPr>
          <p:cNvPr id="7177" name="Picture 8">
            <a:extLst>
              <a:ext uri="{FF2B5EF4-FFF2-40B4-BE49-F238E27FC236}">
                <a16:creationId xmlns:a16="http://schemas.microsoft.com/office/drawing/2014/main" id="{914D2EA8-C73E-4F31-8DC5-95A5481E840B}"/>
              </a:ext>
            </a:extLst>
          </p:cNvPr>
          <p:cNvPicPr>
            <a:picLocks noChangeAspect="1" noChangeArrowheads="1"/>
          </p:cNvPicPr>
          <p:nvPr/>
        </p:nvPicPr>
        <p:blipFill>
          <a:blip r:embed="rId4"/>
          <a:srcRect/>
          <a:stretch>
            <a:fillRect/>
          </a:stretch>
        </p:blipFill>
        <p:spPr bwMode="auto">
          <a:xfrm>
            <a:off x="4724400" y="2668588"/>
            <a:ext cx="979488" cy="1219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pic>
        <p:nvPicPr>
          <p:cNvPr id="7178" name="Picture 9">
            <a:extLst>
              <a:ext uri="{FF2B5EF4-FFF2-40B4-BE49-F238E27FC236}">
                <a16:creationId xmlns:a16="http://schemas.microsoft.com/office/drawing/2014/main" id="{E4E25A04-D5E6-4BA6-8AC1-B6A7CB074C2A}"/>
              </a:ext>
            </a:extLst>
          </p:cNvPr>
          <p:cNvPicPr>
            <a:picLocks noChangeAspect="1" noChangeArrowheads="1"/>
          </p:cNvPicPr>
          <p:nvPr/>
        </p:nvPicPr>
        <p:blipFill>
          <a:blip r:embed="rId4"/>
          <a:srcRect/>
          <a:stretch>
            <a:fillRect/>
          </a:stretch>
        </p:blipFill>
        <p:spPr bwMode="auto">
          <a:xfrm>
            <a:off x="4724400" y="4116388"/>
            <a:ext cx="979488" cy="1219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
        <p:nvSpPr>
          <p:cNvPr id="7179" name="AutoShape 10">
            <a:extLst>
              <a:ext uri="{FF2B5EF4-FFF2-40B4-BE49-F238E27FC236}">
                <a16:creationId xmlns:a16="http://schemas.microsoft.com/office/drawing/2014/main" id="{EB619E3A-6E41-4043-B0C6-2CEC023C13DC}"/>
              </a:ext>
            </a:extLst>
          </p:cNvPr>
          <p:cNvSpPr>
            <a:spLocks noChangeArrowheads="1"/>
          </p:cNvSpPr>
          <p:nvPr/>
        </p:nvSpPr>
        <p:spPr bwMode="auto">
          <a:xfrm rot="-2160000">
            <a:off x="5951538" y="4303713"/>
            <a:ext cx="914400" cy="627062"/>
          </a:xfrm>
          <a:prstGeom prst="rightArrow">
            <a:avLst>
              <a:gd name="adj1" fmla="val 22417"/>
              <a:gd name="adj2" fmla="val 40668"/>
            </a:avLst>
          </a:prstGeom>
          <a:solidFill>
            <a:srgbClr val="60606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7180" name="AutoShape 11">
            <a:extLst>
              <a:ext uri="{FF2B5EF4-FFF2-40B4-BE49-F238E27FC236}">
                <a16:creationId xmlns:a16="http://schemas.microsoft.com/office/drawing/2014/main" id="{4498D945-77A9-4FED-9C04-6CE7D3D351F6}"/>
              </a:ext>
            </a:extLst>
          </p:cNvPr>
          <p:cNvSpPr>
            <a:spLocks noChangeArrowheads="1"/>
          </p:cNvSpPr>
          <p:nvPr/>
        </p:nvSpPr>
        <p:spPr bwMode="auto">
          <a:xfrm rot="1980000">
            <a:off x="5927725" y="3336925"/>
            <a:ext cx="914400" cy="627063"/>
          </a:xfrm>
          <a:prstGeom prst="rightArrow">
            <a:avLst>
              <a:gd name="adj1" fmla="val 22417"/>
              <a:gd name="adj2" fmla="val 40668"/>
            </a:avLst>
          </a:prstGeom>
          <a:solidFill>
            <a:srgbClr val="60606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pic>
        <p:nvPicPr>
          <p:cNvPr id="7181" name="Picture 12">
            <a:extLst>
              <a:ext uri="{FF2B5EF4-FFF2-40B4-BE49-F238E27FC236}">
                <a16:creationId xmlns:a16="http://schemas.microsoft.com/office/drawing/2014/main" id="{BDF83C45-E525-4BD4-A69D-CB98DE287D84}"/>
              </a:ext>
            </a:extLst>
          </p:cNvPr>
          <p:cNvPicPr>
            <a:picLocks noChangeAspect="1" noChangeArrowheads="1"/>
          </p:cNvPicPr>
          <p:nvPr/>
        </p:nvPicPr>
        <p:blipFill>
          <a:blip r:embed="rId5"/>
          <a:srcRect/>
          <a:stretch>
            <a:fillRect/>
          </a:stretch>
        </p:blipFill>
        <p:spPr bwMode="auto">
          <a:xfrm>
            <a:off x="6853238" y="3049588"/>
            <a:ext cx="1677987" cy="2171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769B4B68-CD15-4987-A009-E33A901D9EB0}"/>
              </a:ext>
            </a:extLst>
          </p:cNvPr>
          <p:cNvSpPr>
            <a:spLocks noChangeArrowheads="1"/>
          </p:cNvSpPr>
          <p:nvPr/>
        </p:nvSpPr>
        <p:spPr bwMode="auto">
          <a:xfrm>
            <a:off x="8308975"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81ED5EC4-E6D8-4743-BC32-ED52C209364A}"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7</a:t>
            </a:fld>
            <a:endParaRPr lang="de-DE" altLang="de-DE" sz="800">
              <a:solidFill>
                <a:srgbClr val="808080"/>
              </a:solidFill>
              <a:latin typeface="Arial" panose="020B0604020202020204" pitchFamily="34" charset="0"/>
              <a:cs typeface="Arial" panose="020B0604020202020204" pitchFamily="34" charset="0"/>
            </a:endParaRPr>
          </a:p>
        </p:txBody>
      </p:sp>
      <p:sp>
        <p:nvSpPr>
          <p:cNvPr id="9220" name="Text Box 6">
            <a:extLst>
              <a:ext uri="{FF2B5EF4-FFF2-40B4-BE49-F238E27FC236}">
                <a16:creationId xmlns:a16="http://schemas.microsoft.com/office/drawing/2014/main" id="{16B890FD-7259-4459-BB01-204FC7B58539}"/>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dirty="0">
                <a:solidFill>
                  <a:schemeClr val="tx1"/>
                </a:solidFill>
                <a:latin typeface="Helvetica Neue" charset="0"/>
                <a:ea typeface="Helvetica Neue" charset="0"/>
                <a:cs typeface="Helvetica Neue" charset="0"/>
              </a:rPr>
              <a:t>Process - Timeline</a:t>
            </a:r>
          </a:p>
        </p:txBody>
      </p:sp>
      <p:sp>
        <p:nvSpPr>
          <p:cNvPr id="9257" name="Line 3">
            <a:extLst>
              <a:ext uri="{FF2B5EF4-FFF2-40B4-BE49-F238E27FC236}">
                <a16:creationId xmlns:a16="http://schemas.microsoft.com/office/drawing/2014/main" id="{02FE064C-4AB1-4E62-9CC5-A59F7A9A0322}"/>
              </a:ext>
            </a:extLst>
          </p:cNvPr>
          <p:cNvSpPr>
            <a:spLocks noChangeShapeType="1"/>
          </p:cNvSpPr>
          <p:nvPr/>
        </p:nvSpPr>
        <p:spPr bwMode="auto">
          <a:xfrm flipV="1">
            <a:off x="368300" y="3889102"/>
            <a:ext cx="0" cy="908050"/>
          </a:xfrm>
          <a:prstGeom prst="line">
            <a:avLst/>
          </a:prstGeom>
          <a:noFill/>
          <a:ln w="936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9259" name="Rectangle 5">
            <a:extLst>
              <a:ext uri="{FF2B5EF4-FFF2-40B4-BE49-F238E27FC236}">
                <a16:creationId xmlns:a16="http://schemas.microsoft.com/office/drawing/2014/main" id="{E76533D3-3A8A-4469-8D7A-2AC0F47C39E2}"/>
              </a:ext>
            </a:extLst>
          </p:cNvPr>
          <p:cNvSpPr>
            <a:spLocks noChangeArrowheads="1"/>
          </p:cNvSpPr>
          <p:nvPr/>
        </p:nvSpPr>
        <p:spPr bwMode="auto">
          <a:xfrm>
            <a:off x="462236" y="3683000"/>
            <a:ext cx="2741612" cy="617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1800">
                <a:solidFill>
                  <a:srgbClr val="000000"/>
                </a:solidFill>
              </a:rPr>
              <a:t>Today: </a:t>
            </a:r>
            <a:r>
              <a:rPr lang="de-DE" altLang="de-DE" sz="1600">
                <a:solidFill>
                  <a:srgbClr val="000000"/>
                </a:solidFill>
              </a:rPr>
              <a:t>Topic</a:t>
            </a:r>
          </a:p>
          <a:p>
            <a:pPr eaLnBrk="1">
              <a:lnSpc>
                <a:spcPct val="100000"/>
              </a:lnSpc>
              <a:spcBef>
                <a:spcPct val="0"/>
              </a:spcBef>
              <a:buClrTx/>
              <a:buFontTx/>
              <a:buNone/>
              <a:defRPr/>
            </a:pPr>
            <a:r>
              <a:rPr lang="de-DE" altLang="de-DE" sz="1600">
                <a:solidFill>
                  <a:srgbClr val="000000"/>
                </a:solidFill>
              </a:rPr>
              <a:t> assignment</a:t>
            </a:r>
          </a:p>
        </p:txBody>
      </p:sp>
      <p:sp>
        <p:nvSpPr>
          <p:cNvPr id="9221" name="Rectangle 7">
            <a:extLst>
              <a:ext uri="{FF2B5EF4-FFF2-40B4-BE49-F238E27FC236}">
                <a16:creationId xmlns:a16="http://schemas.microsoft.com/office/drawing/2014/main" id="{03242047-374A-43FC-B91A-2F53376F7AB2}"/>
              </a:ext>
            </a:extLst>
          </p:cNvPr>
          <p:cNvSpPr>
            <a:spLocks noChangeArrowheads="1"/>
          </p:cNvSpPr>
          <p:nvPr/>
        </p:nvSpPr>
        <p:spPr bwMode="auto">
          <a:xfrm rot="10800000">
            <a:off x="974725" y="4803775"/>
            <a:ext cx="3733800" cy="100013"/>
          </a:xfrm>
          <a:prstGeom prst="rect">
            <a:avLst/>
          </a:prstGeom>
          <a:gradFill rotWithShape="0">
            <a:gsLst>
              <a:gs pos="0">
                <a:srgbClr val="606060"/>
              </a:gs>
              <a:gs pos="100000">
                <a:srgbClr val="2D5E5D"/>
              </a:gs>
            </a:gsLst>
            <a:lin ang="10800000" scaled="1"/>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54" name="Line 13">
            <a:extLst>
              <a:ext uri="{FF2B5EF4-FFF2-40B4-BE49-F238E27FC236}">
                <a16:creationId xmlns:a16="http://schemas.microsoft.com/office/drawing/2014/main" id="{542D57C5-0FCD-4FBC-BBC2-81D451389C23}"/>
              </a:ext>
            </a:extLst>
          </p:cNvPr>
          <p:cNvSpPr>
            <a:spLocks noChangeShapeType="1"/>
          </p:cNvSpPr>
          <p:nvPr/>
        </p:nvSpPr>
        <p:spPr bwMode="auto">
          <a:xfrm flipV="1">
            <a:off x="3654426" y="2705100"/>
            <a:ext cx="0" cy="2147888"/>
          </a:xfrm>
          <a:prstGeom prst="line">
            <a:avLst/>
          </a:prstGeom>
          <a:noFill/>
          <a:ln w="936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9255" name="Oval 14">
            <a:extLst>
              <a:ext uri="{FF2B5EF4-FFF2-40B4-BE49-F238E27FC236}">
                <a16:creationId xmlns:a16="http://schemas.microsoft.com/office/drawing/2014/main" id="{402CBEAA-79D8-416C-AB0A-272AEC9ECB28}"/>
              </a:ext>
            </a:extLst>
          </p:cNvPr>
          <p:cNvSpPr>
            <a:spLocks noChangeArrowheads="1"/>
          </p:cNvSpPr>
          <p:nvPr/>
        </p:nvSpPr>
        <p:spPr bwMode="auto">
          <a:xfrm>
            <a:off x="3563938" y="2527300"/>
            <a:ext cx="177800" cy="177800"/>
          </a:xfrm>
          <a:prstGeom prst="ellipse">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56" name="Rectangle 15">
            <a:extLst>
              <a:ext uri="{FF2B5EF4-FFF2-40B4-BE49-F238E27FC236}">
                <a16:creationId xmlns:a16="http://schemas.microsoft.com/office/drawing/2014/main" id="{12B9AEFA-EB53-43D1-A0DB-C9147A3E9BF4}"/>
              </a:ext>
            </a:extLst>
          </p:cNvPr>
          <p:cNvSpPr>
            <a:spLocks noChangeArrowheads="1"/>
          </p:cNvSpPr>
          <p:nvPr/>
        </p:nvSpPr>
        <p:spPr bwMode="auto">
          <a:xfrm>
            <a:off x="3778597" y="2419350"/>
            <a:ext cx="3241675" cy="1109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1800" dirty="0">
                <a:solidFill>
                  <a:srgbClr val="000000"/>
                </a:solidFill>
              </a:rPr>
              <a:t>09.06.19 </a:t>
            </a:r>
            <a:r>
              <a:rPr lang="de-DE" altLang="de-DE" sz="1600" dirty="0">
                <a:solidFill>
                  <a:srgbClr val="000000"/>
                </a:solidFill>
              </a:rPr>
              <a:t>Submit </a:t>
            </a:r>
          </a:p>
          <a:p>
            <a:pPr eaLnBrk="1">
              <a:lnSpc>
                <a:spcPct val="100000"/>
              </a:lnSpc>
              <a:spcBef>
                <a:spcPct val="0"/>
              </a:spcBef>
              <a:buClrTx/>
              <a:buFontTx/>
              <a:buNone/>
              <a:defRPr/>
            </a:pPr>
            <a:r>
              <a:rPr lang="de-DE" altLang="de-DE" sz="1600" dirty="0">
                <a:solidFill>
                  <a:srgbClr val="000000"/>
                </a:solidFill>
              </a:rPr>
              <a:t>paper outline, </a:t>
            </a:r>
          </a:p>
          <a:p>
            <a:pPr eaLnBrk="1">
              <a:lnSpc>
                <a:spcPct val="100000"/>
              </a:lnSpc>
              <a:spcBef>
                <a:spcPct val="0"/>
              </a:spcBef>
              <a:buClrTx/>
              <a:buFontTx/>
              <a:buNone/>
              <a:defRPr/>
            </a:pPr>
            <a:r>
              <a:rPr lang="de-DE" altLang="de-DE" sz="1600" dirty="0">
                <a:solidFill>
                  <a:srgbClr val="000000"/>
                </a:solidFill>
              </a:rPr>
              <a:t>abstract </a:t>
            </a:r>
          </a:p>
          <a:p>
            <a:pPr eaLnBrk="1">
              <a:lnSpc>
                <a:spcPct val="100000"/>
              </a:lnSpc>
              <a:spcBef>
                <a:spcPct val="0"/>
              </a:spcBef>
              <a:buClrTx/>
              <a:buFontTx/>
              <a:buNone/>
              <a:defRPr/>
            </a:pPr>
            <a:r>
              <a:rPr lang="de-DE" altLang="de-DE" sz="1600" dirty="0">
                <a:solidFill>
                  <a:srgbClr val="000000"/>
                </a:solidFill>
              </a:rPr>
              <a:t>&amp; lead paper</a:t>
            </a:r>
          </a:p>
        </p:txBody>
      </p:sp>
      <p:sp>
        <p:nvSpPr>
          <p:cNvPr id="9251" name="Line 17">
            <a:extLst>
              <a:ext uri="{FF2B5EF4-FFF2-40B4-BE49-F238E27FC236}">
                <a16:creationId xmlns:a16="http://schemas.microsoft.com/office/drawing/2014/main" id="{12A8412D-AE33-4C6D-BC0E-50D7BC60EBED}"/>
              </a:ext>
            </a:extLst>
          </p:cNvPr>
          <p:cNvSpPr>
            <a:spLocks noChangeShapeType="1"/>
          </p:cNvSpPr>
          <p:nvPr/>
        </p:nvSpPr>
        <p:spPr bwMode="auto">
          <a:xfrm flipV="1">
            <a:off x="1786930" y="2780927"/>
            <a:ext cx="22821" cy="2019672"/>
          </a:xfrm>
          <a:prstGeom prst="line">
            <a:avLst/>
          </a:prstGeom>
          <a:noFill/>
          <a:ln w="936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9252" name="Oval 18">
            <a:extLst>
              <a:ext uri="{FF2B5EF4-FFF2-40B4-BE49-F238E27FC236}">
                <a16:creationId xmlns:a16="http://schemas.microsoft.com/office/drawing/2014/main" id="{69D846E6-8A8E-45BB-AC18-44A390E9DFB1}"/>
              </a:ext>
            </a:extLst>
          </p:cNvPr>
          <p:cNvSpPr>
            <a:spLocks noChangeArrowheads="1"/>
          </p:cNvSpPr>
          <p:nvPr/>
        </p:nvSpPr>
        <p:spPr bwMode="auto">
          <a:xfrm>
            <a:off x="1718333" y="2599951"/>
            <a:ext cx="177800" cy="177800"/>
          </a:xfrm>
          <a:prstGeom prst="ellipse">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53" name="Rectangle 19">
            <a:extLst>
              <a:ext uri="{FF2B5EF4-FFF2-40B4-BE49-F238E27FC236}">
                <a16:creationId xmlns:a16="http://schemas.microsoft.com/office/drawing/2014/main" id="{980CD31C-D94E-4990-AF4E-94A2EDF5163C}"/>
              </a:ext>
            </a:extLst>
          </p:cNvPr>
          <p:cNvSpPr>
            <a:spLocks noChangeArrowheads="1"/>
          </p:cNvSpPr>
          <p:nvPr/>
        </p:nvSpPr>
        <p:spPr bwMode="auto">
          <a:xfrm>
            <a:off x="1912991" y="2482605"/>
            <a:ext cx="1938929" cy="6177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45720" tIns="46800" rIns="45720" bIns="46800">
            <a:spAutoFit/>
          </a:bodyPr>
          <a:lstStyle>
            <a:lvl1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1800" dirty="0">
                <a:solidFill>
                  <a:srgbClr val="000000"/>
                </a:solidFill>
              </a:rPr>
              <a:t>22.05.19 </a:t>
            </a:r>
            <a:r>
              <a:rPr lang="de-DE" altLang="de-DE" sz="1600" dirty="0">
                <a:solidFill>
                  <a:srgbClr val="000000"/>
                </a:solidFill>
              </a:rPr>
              <a:t>Submit short presentation</a:t>
            </a:r>
            <a:endParaRPr lang="de-DE" altLang="de-DE" sz="1800" dirty="0">
              <a:solidFill>
                <a:srgbClr val="000000"/>
              </a:solidFill>
            </a:endParaRPr>
          </a:p>
        </p:txBody>
      </p:sp>
      <p:sp>
        <p:nvSpPr>
          <p:cNvPr id="9248" name="Line 21">
            <a:extLst>
              <a:ext uri="{FF2B5EF4-FFF2-40B4-BE49-F238E27FC236}">
                <a16:creationId xmlns:a16="http://schemas.microsoft.com/office/drawing/2014/main" id="{B3D811DF-7ABB-4373-B9C2-968CD58BEB7B}"/>
              </a:ext>
            </a:extLst>
          </p:cNvPr>
          <p:cNvSpPr>
            <a:spLocks noChangeShapeType="1"/>
          </p:cNvSpPr>
          <p:nvPr/>
        </p:nvSpPr>
        <p:spPr bwMode="auto">
          <a:xfrm flipV="1">
            <a:off x="2122488" y="3292475"/>
            <a:ext cx="0" cy="1527175"/>
          </a:xfrm>
          <a:prstGeom prst="line">
            <a:avLst/>
          </a:prstGeom>
          <a:noFill/>
          <a:ln w="936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9249" name="Rectangle 22">
            <a:extLst>
              <a:ext uri="{FF2B5EF4-FFF2-40B4-BE49-F238E27FC236}">
                <a16:creationId xmlns:a16="http://schemas.microsoft.com/office/drawing/2014/main" id="{989EDE6C-44B3-4412-A169-B621FF414412}"/>
              </a:ext>
            </a:extLst>
          </p:cNvPr>
          <p:cNvSpPr>
            <a:spLocks noChangeArrowheads="1"/>
          </p:cNvSpPr>
          <p:nvPr/>
        </p:nvSpPr>
        <p:spPr bwMode="auto">
          <a:xfrm>
            <a:off x="2212975" y="3109913"/>
            <a:ext cx="3582988" cy="86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1800" dirty="0">
                <a:solidFill>
                  <a:srgbClr val="000000"/>
                </a:solidFill>
              </a:rPr>
              <a:t>23.05.19 </a:t>
            </a:r>
          </a:p>
          <a:p>
            <a:pPr eaLnBrk="1">
              <a:lnSpc>
                <a:spcPct val="100000"/>
              </a:lnSpc>
              <a:spcBef>
                <a:spcPct val="0"/>
              </a:spcBef>
              <a:buClrTx/>
              <a:buFontTx/>
              <a:buNone/>
              <a:defRPr/>
            </a:pPr>
            <a:r>
              <a:rPr lang="de-DE" altLang="de-DE" sz="1600" dirty="0">
                <a:solidFill>
                  <a:srgbClr val="000000"/>
                </a:solidFill>
              </a:rPr>
              <a:t>Short</a:t>
            </a:r>
          </a:p>
          <a:p>
            <a:pPr eaLnBrk="1">
              <a:lnSpc>
                <a:spcPct val="100000"/>
              </a:lnSpc>
              <a:spcBef>
                <a:spcPct val="0"/>
              </a:spcBef>
              <a:buClrTx/>
              <a:buFontTx/>
              <a:buNone/>
              <a:defRPr/>
            </a:pPr>
            <a:r>
              <a:rPr lang="de-DE" altLang="de-DE" sz="1600" dirty="0">
                <a:solidFill>
                  <a:srgbClr val="000000"/>
                </a:solidFill>
              </a:rPr>
              <a:t>presentations</a:t>
            </a:r>
          </a:p>
        </p:txBody>
      </p:sp>
      <p:sp>
        <p:nvSpPr>
          <p:cNvPr id="9245" name="Line 25">
            <a:extLst>
              <a:ext uri="{FF2B5EF4-FFF2-40B4-BE49-F238E27FC236}">
                <a16:creationId xmlns:a16="http://schemas.microsoft.com/office/drawing/2014/main" id="{15F579E7-FF76-40ED-A228-1A8FE48401F4}"/>
              </a:ext>
            </a:extLst>
          </p:cNvPr>
          <p:cNvSpPr>
            <a:spLocks noChangeShapeType="1"/>
          </p:cNvSpPr>
          <p:nvPr/>
        </p:nvSpPr>
        <p:spPr bwMode="auto">
          <a:xfrm flipH="1" flipV="1">
            <a:off x="5660743" y="1866899"/>
            <a:ext cx="5045" cy="2984500"/>
          </a:xfrm>
          <a:prstGeom prst="line">
            <a:avLst/>
          </a:prstGeom>
          <a:noFill/>
          <a:ln w="936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9246" name="Oval 26">
            <a:extLst>
              <a:ext uri="{FF2B5EF4-FFF2-40B4-BE49-F238E27FC236}">
                <a16:creationId xmlns:a16="http://schemas.microsoft.com/office/drawing/2014/main" id="{F6F304C6-4E55-429E-921C-A956A22574CA}"/>
              </a:ext>
            </a:extLst>
          </p:cNvPr>
          <p:cNvSpPr>
            <a:spLocks noChangeArrowheads="1"/>
          </p:cNvSpPr>
          <p:nvPr/>
        </p:nvSpPr>
        <p:spPr bwMode="auto">
          <a:xfrm>
            <a:off x="5571843" y="1763712"/>
            <a:ext cx="177800" cy="177800"/>
          </a:xfrm>
          <a:prstGeom prst="ellipse">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47" name="Rectangle 27">
            <a:extLst>
              <a:ext uri="{FF2B5EF4-FFF2-40B4-BE49-F238E27FC236}">
                <a16:creationId xmlns:a16="http://schemas.microsoft.com/office/drawing/2014/main" id="{70E8C7E3-3535-46CD-9603-738628FBB7C5}"/>
              </a:ext>
            </a:extLst>
          </p:cNvPr>
          <p:cNvSpPr>
            <a:spLocks noChangeArrowheads="1"/>
          </p:cNvSpPr>
          <p:nvPr/>
        </p:nvSpPr>
        <p:spPr bwMode="auto">
          <a:xfrm>
            <a:off x="7667626" y="2278118"/>
            <a:ext cx="1495384" cy="6177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1800" dirty="0">
                <a:solidFill>
                  <a:srgbClr val="000000"/>
                </a:solidFill>
              </a:rPr>
              <a:t>28.07.19 </a:t>
            </a:r>
            <a:r>
              <a:rPr lang="de-DE" altLang="de-DE" sz="1600" dirty="0">
                <a:solidFill>
                  <a:srgbClr val="000000"/>
                </a:solidFill>
              </a:rPr>
              <a:t>Submit paper</a:t>
            </a:r>
          </a:p>
        </p:txBody>
      </p:sp>
      <p:sp>
        <p:nvSpPr>
          <p:cNvPr id="9244" name="Rectangle 31">
            <a:extLst>
              <a:ext uri="{FF2B5EF4-FFF2-40B4-BE49-F238E27FC236}">
                <a16:creationId xmlns:a16="http://schemas.microsoft.com/office/drawing/2014/main" id="{026CE381-1D51-4FAE-8822-FBB63B4F335C}"/>
              </a:ext>
            </a:extLst>
          </p:cNvPr>
          <p:cNvSpPr>
            <a:spLocks noChangeArrowheads="1"/>
          </p:cNvSpPr>
          <p:nvPr/>
        </p:nvSpPr>
        <p:spPr bwMode="auto">
          <a:xfrm>
            <a:off x="5795963" y="1659737"/>
            <a:ext cx="958468" cy="1387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1800" dirty="0">
                <a:solidFill>
                  <a:srgbClr val="000000"/>
                </a:solidFill>
              </a:rPr>
              <a:t>21.07.19 </a:t>
            </a:r>
            <a:r>
              <a:rPr lang="de-DE" altLang="de-DE" sz="1600" dirty="0">
                <a:solidFill>
                  <a:srgbClr val="000000"/>
                </a:solidFill>
              </a:rPr>
              <a:t>Submit final presentation</a:t>
            </a:r>
          </a:p>
        </p:txBody>
      </p:sp>
      <p:sp>
        <p:nvSpPr>
          <p:cNvPr id="9240" name="Line 33">
            <a:extLst>
              <a:ext uri="{FF2B5EF4-FFF2-40B4-BE49-F238E27FC236}">
                <a16:creationId xmlns:a16="http://schemas.microsoft.com/office/drawing/2014/main" id="{56E03EB5-CA4B-43D2-A9B6-5F3215EE2B53}"/>
              </a:ext>
            </a:extLst>
          </p:cNvPr>
          <p:cNvSpPr>
            <a:spLocks noChangeShapeType="1"/>
          </p:cNvSpPr>
          <p:nvPr/>
        </p:nvSpPr>
        <p:spPr bwMode="auto">
          <a:xfrm flipV="1">
            <a:off x="6871221" y="1484783"/>
            <a:ext cx="5035" cy="3384079"/>
          </a:xfrm>
          <a:prstGeom prst="line">
            <a:avLst/>
          </a:prstGeom>
          <a:noFill/>
          <a:ln w="936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sp>
        <p:nvSpPr>
          <p:cNvPr id="9241" name="Rectangle 34">
            <a:extLst>
              <a:ext uri="{FF2B5EF4-FFF2-40B4-BE49-F238E27FC236}">
                <a16:creationId xmlns:a16="http://schemas.microsoft.com/office/drawing/2014/main" id="{F96552A4-DDB7-4B1E-BF3D-A60F78D1DC14}"/>
              </a:ext>
            </a:extLst>
          </p:cNvPr>
          <p:cNvSpPr>
            <a:spLocks noChangeArrowheads="1"/>
          </p:cNvSpPr>
          <p:nvPr/>
        </p:nvSpPr>
        <p:spPr bwMode="auto">
          <a:xfrm>
            <a:off x="6962776" y="1261269"/>
            <a:ext cx="2741613" cy="64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tIns="46800" rIns="45720" bIns="46800">
            <a:spAutoFit/>
          </a:bodyP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1800" dirty="0">
                <a:solidFill>
                  <a:srgbClr val="000000"/>
                </a:solidFill>
              </a:rPr>
              <a:t>16. &amp; 18.07.19</a:t>
            </a:r>
          </a:p>
          <a:p>
            <a:pPr eaLnBrk="1">
              <a:lnSpc>
                <a:spcPct val="100000"/>
              </a:lnSpc>
              <a:spcBef>
                <a:spcPct val="0"/>
              </a:spcBef>
              <a:buClrTx/>
              <a:buFontTx/>
              <a:buNone/>
              <a:defRPr/>
            </a:pPr>
            <a:r>
              <a:rPr lang="de-DE" altLang="de-DE" sz="1800" dirty="0">
                <a:solidFill>
                  <a:srgbClr val="000000"/>
                </a:solidFill>
              </a:rPr>
              <a:t>Final presentation</a:t>
            </a:r>
          </a:p>
        </p:txBody>
      </p:sp>
      <p:sp>
        <p:nvSpPr>
          <p:cNvPr id="9237" name="Line 36">
            <a:extLst>
              <a:ext uri="{FF2B5EF4-FFF2-40B4-BE49-F238E27FC236}">
                <a16:creationId xmlns:a16="http://schemas.microsoft.com/office/drawing/2014/main" id="{D615811F-3781-40AD-B29D-456A73D7432A}"/>
              </a:ext>
            </a:extLst>
          </p:cNvPr>
          <p:cNvSpPr>
            <a:spLocks noChangeShapeType="1"/>
          </p:cNvSpPr>
          <p:nvPr/>
        </p:nvSpPr>
        <p:spPr bwMode="auto">
          <a:xfrm flipV="1">
            <a:off x="7524327" y="2527300"/>
            <a:ext cx="5035" cy="2325688"/>
          </a:xfrm>
          <a:prstGeom prst="line">
            <a:avLst/>
          </a:prstGeom>
          <a:noFill/>
          <a:ln w="936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pPr>
              <a:defRPr/>
            </a:pPr>
            <a:endParaRPr lang="en-US"/>
          </a:p>
        </p:txBody>
      </p:sp>
      <p:grpSp>
        <p:nvGrpSpPr>
          <p:cNvPr id="8206" name="Group 44">
            <a:extLst>
              <a:ext uri="{FF2B5EF4-FFF2-40B4-BE49-F238E27FC236}">
                <a16:creationId xmlns:a16="http://schemas.microsoft.com/office/drawing/2014/main" id="{B0D84E14-E8D2-4FE3-B009-D72CC623A6D9}"/>
              </a:ext>
            </a:extLst>
          </p:cNvPr>
          <p:cNvGrpSpPr>
            <a:grpSpLocks/>
          </p:cNvGrpSpPr>
          <p:nvPr/>
        </p:nvGrpSpPr>
        <p:grpSpPr bwMode="auto">
          <a:xfrm>
            <a:off x="0" y="4799013"/>
            <a:ext cx="9193213" cy="104775"/>
            <a:chOff x="-68" y="3023"/>
            <a:chExt cx="5859" cy="68"/>
          </a:xfrm>
        </p:grpSpPr>
        <p:sp>
          <p:nvSpPr>
            <p:cNvPr id="9232" name="Rectangle 45">
              <a:extLst>
                <a:ext uri="{FF2B5EF4-FFF2-40B4-BE49-F238E27FC236}">
                  <a16:creationId xmlns:a16="http://schemas.microsoft.com/office/drawing/2014/main" id="{4D70BB3A-DC6B-410A-8348-EDCEF892A528}"/>
                </a:ext>
              </a:extLst>
            </p:cNvPr>
            <p:cNvSpPr>
              <a:spLocks noChangeArrowheads="1"/>
            </p:cNvSpPr>
            <p:nvPr/>
          </p:nvSpPr>
          <p:spPr bwMode="auto">
            <a:xfrm>
              <a:off x="-68" y="3023"/>
              <a:ext cx="666" cy="67"/>
            </a:xfrm>
            <a:prstGeom prst="rect">
              <a:avLst/>
            </a:prstGeom>
            <a:gradFill rotWithShape="0">
              <a:gsLst>
                <a:gs pos="0">
                  <a:srgbClr val="606060"/>
                </a:gs>
                <a:gs pos="100000">
                  <a:srgbClr val="FFFFFF"/>
                </a:gs>
              </a:gsLst>
              <a:lin ang="10800000" scaled="1"/>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33" name="Rectangle 46">
              <a:extLst>
                <a:ext uri="{FF2B5EF4-FFF2-40B4-BE49-F238E27FC236}">
                  <a16:creationId xmlns:a16="http://schemas.microsoft.com/office/drawing/2014/main" id="{F7DD2EAD-F190-4AC4-B268-0DF5D2887D92}"/>
                </a:ext>
              </a:extLst>
            </p:cNvPr>
            <p:cNvSpPr>
              <a:spLocks noChangeArrowheads="1"/>
            </p:cNvSpPr>
            <p:nvPr/>
          </p:nvSpPr>
          <p:spPr bwMode="auto">
            <a:xfrm rot="10800000">
              <a:off x="4784" y="3026"/>
              <a:ext cx="1007" cy="64"/>
            </a:xfrm>
            <a:prstGeom prst="rect">
              <a:avLst/>
            </a:prstGeom>
            <a:gradFill rotWithShape="0">
              <a:gsLst>
                <a:gs pos="0">
                  <a:srgbClr val="606060"/>
                </a:gs>
                <a:gs pos="100000">
                  <a:srgbClr val="FFFFFF"/>
                </a:gs>
              </a:gsLst>
              <a:lin ang="0" scaled="1"/>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34" name="Rectangle 47">
              <a:extLst>
                <a:ext uri="{FF2B5EF4-FFF2-40B4-BE49-F238E27FC236}">
                  <a16:creationId xmlns:a16="http://schemas.microsoft.com/office/drawing/2014/main" id="{15677CF6-18CC-4215-8D70-A6175E4BE749}"/>
                </a:ext>
              </a:extLst>
            </p:cNvPr>
            <p:cNvSpPr>
              <a:spLocks noChangeArrowheads="1"/>
            </p:cNvSpPr>
            <p:nvPr/>
          </p:nvSpPr>
          <p:spPr bwMode="auto">
            <a:xfrm rot="10800000">
              <a:off x="1129" y="3024"/>
              <a:ext cx="2351" cy="66"/>
            </a:xfrm>
            <a:prstGeom prst="rect">
              <a:avLst/>
            </a:prstGeom>
            <a:gradFill rotWithShape="0">
              <a:gsLst>
                <a:gs pos="0">
                  <a:srgbClr val="606060"/>
                </a:gs>
                <a:gs pos="100000">
                  <a:srgbClr val="2D5E5D"/>
                </a:gs>
              </a:gsLst>
              <a:lin ang="10800000" scaled="1"/>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35" name="Rectangle 48">
              <a:extLst>
                <a:ext uri="{FF2B5EF4-FFF2-40B4-BE49-F238E27FC236}">
                  <a16:creationId xmlns:a16="http://schemas.microsoft.com/office/drawing/2014/main" id="{93A938EF-628C-4EF7-BD3F-EDB4FC9440B4}"/>
                </a:ext>
              </a:extLst>
            </p:cNvPr>
            <p:cNvSpPr>
              <a:spLocks noChangeArrowheads="1"/>
            </p:cNvSpPr>
            <p:nvPr/>
          </p:nvSpPr>
          <p:spPr bwMode="auto">
            <a:xfrm>
              <a:off x="2629" y="3023"/>
              <a:ext cx="2154" cy="67"/>
            </a:xfrm>
            <a:prstGeom prst="rect">
              <a:avLst/>
            </a:prstGeom>
            <a:gradFill rotWithShape="0">
              <a:gsLst>
                <a:gs pos="0">
                  <a:srgbClr val="606060"/>
                </a:gs>
                <a:gs pos="100000">
                  <a:srgbClr val="2D5E5D"/>
                </a:gs>
              </a:gsLst>
              <a:lin ang="10800000" scaled="1"/>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9236" name="Rectangle 49">
              <a:extLst>
                <a:ext uri="{FF2B5EF4-FFF2-40B4-BE49-F238E27FC236}">
                  <a16:creationId xmlns:a16="http://schemas.microsoft.com/office/drawing/2014/main" id="{6E5F1DAF-B518-4E1E-ADEA-AADF0CE485BE}"/>
                </a:ext>
              </a:extLst>
            </p:cNvPr>
            <p:cNvSpPr>
              <a:spLocks noChangeArrowheads="1"/>
            </p:cNvSpPr>
            <p:nvPr/>
          </p:nvSpPr>
          <p:spPr bwMode="auto">
            <a:xfrm rot="10800000">
              <a:off x="600" y="3024"/>
              <a:ext cx="456" cy="67"/>
            </a:xfrm>
            <a:prstGeom prst="rect">
              <a:avLst/>
            </a:prstGeom>
            <a:gradFill rotWithShape="0">
              <a:gsLst>
                <a:gs pos="0">
                  <a:srgbClr val="606060"/>
                </a:gs>
                <a:gs pos="100000">
                  <a:srgbClr val="2D5E5D"/>
                </a:gs>
              </a:gsLst>
              <a:lin ang="0" scaled="1"/>
            </a:gra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grpSp>
      <p:sp>
        <p:nvSpPr>
          <p:cNvPr id="9243" name="Oval 30">
            <a:extLst>
              <a:ext uri="{FF2B5EF4-FFF2-40B4-BE49-F238E27FC236}">
                <a16:creationId xmlns:a16="http://schemas.microsoft.com/office/drawing/2014/main" id="{C4157FA0-B175-4923-B27A-FFCC0F2B82F0}"/>
              </a:ext>
            </a:extLst>
          </p:cNvPr>
          <p:cNvSpPr>
            <a:spLocks noChangeArrowheads="1"/>
          </p:cNvSpPr>
          <p:nvPr/>
        </p:nvSpPr>
        <p:spPr bwMode="auto">
          <a:xfrm>
            <a:off x="6791546" y="1350968"/>
            <a:ext cx="177800" cy="177800"/>
          </a:xfrm>
          <a:prstGeom prst="ellipse">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44" name="Oval 30">
            <a:extLst>
              <a:ext uri="{FF2B5EF4-FFF2-40B4-BE49-F238E27FC236}">
                <a16:creationId xmlns:a16="http://schemas.microsoft.com/office/drawing/2014/main" id="{1E990CB1-1FBC-4597-8C99-AAB127675DC0}"/>
              </a:ext>
            </a:extLst>
          </p:cNvPr>
          <p:cNvSpPr>
            <a:spLocks noChangeArrowheads="1"/>
          </p:cNvSpPr>
          <p:nvPr/>
        </p:nvSpPr>
        <p:spPr bwMode="auto">
          <a:xfrm>
            <a:off x="2026887" y="3182937"/>
            <a:ext cx="177800" cy="177800"/>
          </a:xfrm>
          <a:prstGeom prst="ellipse">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45" name="Oval 30">
            <a:extLst>
              <a:ext uri="{FF2B5EF4-FFF2-40B4-BE49-F238E27FC236}">
                <a16:creationId xmlns:a16="http://schemas.microsoft.com/office/drawing/2014/main" id="{D9CE50A0-94C1-4302-B302-749003D06456}"/>
              </a:ext>
            </a:extLst>
          </p:cNvPr>
          <p:cNvSpPr>
            <a:spLocks noChangeArrowheads="1"/>
          </p:cNvSpPr>
          <p:nvPr/>
        </p:nvSpPr>
        <p:spPr bwMode="auto">
          <a:xfrm>
            <a:off x="267579" y="3769762"/>
            <a:ext cx="177800" cy="177800"/>
          </a:xfrm>
          <a:prstGeom prst="ellipse">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
        <p:nvSpPr>
          <p:cNvPr id="46" name="Oval 30">
            <a:extLst>
              <a:ext uri="{FF2B5EF4-FFF2-40B4-BE49-F238E27FC236}">
                <a16:creationId xmlns:a16="http://schemas.microsoft.com/office/drawing/2014/main" id="{525C18A6-8F8F-40B8-8CFB-8EB9B7FFD9BC}"/>
              </a:ext>
            </a:extLst>
          </p:cNvPr>
          <p:cNvSpPr>
            <a:spLocks noChangeArrowheads="1"/>
          </p:cNvSpPr>
          <p:nvPr/>
        </p:nvSpPr>
        <p:spPr bwMode="auto">
          <a:xfrm>
            <a:off x="7430184" y="2387104"/>
            <a:ext cx="177800" cy="177800"/>
          </a:xfrm>
          <a:prstGeom prst="ellipse">
            <a:avLst/>
          </a:prstGeom>
          <a:solidFill>
            <a:srgbClr val="2D5E5D"/>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lgn="r" eaLnBrk="1">
              <a:buClr>
                <a:srgbClr val="000000"/>
              </a:buClr>
              <a:buSzPct val="100000"/>
              <a:buFont typeface="Times New Roman" pitchFamily="16" charset="0"/>
              <a:buNone/>
              <a:defRPr/>
            </a:pPr>
            <a:endParaRPr lang="de-DE" altLang="de-DE"/>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a:extLst>
              <a:ext uri="{FF2B5EF4-FFF2-40B4-BE49-F238E27FC236}">
                <a16:creationId xmlns:a16="http://schemas.microsoft.com/office/drawing/2014/main" id="{ADC8C464-468D-4C27-BA42-BE43BD760A7D}"/>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2ED87F03-AD98-4148-9636-80AB4C30C570}"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8</a:t>
            </a:fld>
            <a:endParaRPr lang="de-DE" altLang="de-DE" sz="800">
              <a:solidFill>
                <a:srgbClr val="808080"/>
              </a:solidFill>
              <a:latin typeface="Arial" panose="020B0604020202020204" pitchFamily="34" charset="0"/>
              <a:cs typeface="Arial" panose="020B0604020202020204" pitchFamily="34" charset="0"/>
            </a:endParaRPr>
          </a:p>
        </p:txBody>
      </p:sp>
      <p:sp>
        <p:nvSpPr>
          <p:cNvPr id="10243" name="Text Box 2">
            <a:extLst>
              <a:ext uri="{FF2B5EF4-FFF2-40B4-BE49-F238E27FC236}">
                <a16:creationId xmlns:a16="http://schemas.microsoft.com/office/drawing/2014/main" id="{FD01C4E3-08B0-4DAB-89C3-F4DCDF2E8D09}"/>
              </a:ext>
            </a:extLst>
          </p:cNvPr>
          <p:cNvSpPr txBox="1">
            <a:spLocks noChangeArrowheads="1"/>
          </p:cNvSpPr>
          <p:nvPr/>
        </p:nvSpPr>
        <p:spPr bwMode="auto">
          <a:xfrm>
            <a:off x="457200" y="188913"/>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Submissions</a:t>
            </a:r>
          </a:p>
        </p:txBody>
      </p:sp>
      <p:sp>
        <p:nvSpPr>
          <p:cNvPr id="10244" name="Text Box 3">
            <a:extLst>
              <a:ext uri="{FF2B5EF4-FFF2-40B4-BE49-F238E27FC236}">
                <a16:creationId xmlns:a16="http://schemas.microsoft.com/office/drawing/2014/main" id="{E6160437-58C1-41DD-B0F7-998EF48F6376}"/>
              </a:ext>
            </a:extLst>
          </p:cNvPr>
          <p:cNvSpPr txBox="1">
            <a:spLocks noChangeArrowheads="1"/>
          </p:cNvSpPr>
          <p:nvPr/>
        </p:nvSpPr>
        <p:spPr bwMode="auto">
          <a:xfrm>
            <a:off x="457200" y="1268413"/>
            <a:ext cx="8229600" cy="485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1pPr>
            <a:lvl2pPr marL="773113" indent="-315913">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9pPr>
          </a:lstStyle>
          <a:p>
            <a:pPr eaLnBrk="1">
              <a:lnSpc>
                <a:spcPct val="150000"/>
              </a:lnSpc>
              <a:spcBef>
                <a:spcPts val="400"/>
              </a:spcBef>
              <a:buClr>
                <a:srgbClr val="000000"/>
              </a:buClr>
              <a:buSzPct val="100000"/>
              <a:buFont typeface="Arial" charset="0"/>
              <a:buChar char="•"/>
              <a:defRPr/>
            </a:pPr>
            <a:r>
              <a:rPr lang="de-DE" altLang="de-DE" sz="1600" b="1" dirty="0">
                <a:solidFill>
                  <a:schemeClr val="tx1"/>
                </a:solidFill>
              </a:rPr>
              <a:t>All submissions via UniWorX, </a:t>
            </a:r>
            <a:r>
              <a:rPr lang="de-DE" altLang="de-DE" sz="1600" b="1" u="sng" dirty="0">
                <a:solidFill>
                  <a:schemeClr val="tx1"/>
                </a:solidFill>
              </a:rPr>
              <a:t>zipped</a:t>
            </a:r>
          </a:p>
          <a:p>
            <a:pPr eaLnBrk="1">
              <a:lnSpc>
                <a:spcPct val="150000"/>
              </a:lnSpc>
              <a:spcBef>
                <a:spcPts val="400"/>
              </a:spcBef>
              <a:buClr>
                <a:srgbClr val="000000"/>
              </a:buClr>
              <a:buSzPct val="100000"/>
              <a:buFont typeface="Arial" charset="0"/>
              <a:buChar char="•"/>
              <a:defRPr/>
            </a:pPr>
            <a:r>
              <a:rPr lang="de-DE" altLang="de-DE" sz="1600" dirty="0">
                <a:solidFill>
                  <a:schemeClr val="tx1"/>
                </a:solidFill>
              </a:rPr>
              <a:t>Short presentation submission: </a:t>
            </a:r>
            <a:r>
              <a:rPr lang="de-DE" altLang="de-DE" sz="1600" b="1" dirty="0">
                <a:solidFill>
                  <a:schemeClr val="tx1"/>
                </a:solidFill>
              </a:rPr>
              <a:t>Wed</a:t>
            </a:r>
            <a:r>
              <a:rPr lang="de-DE" altLang="de-DE" sz="1600" dirty="0">
                <a:solidFill>
                  <a:schemeClr val="tx1"/>
                </a:solidFill>
              </a:rPr>
              <a:t> </a:t>
            </a:r>
            <a:r>
              <a:rPr lang="de-DE" altLang="de-DE" sz="1600" b="1" dirty="0">
                <a:solidFill>
                  <a:schemeClr val="tx1"/>
                </a:solidFill>
              </a:rPr>
              <a:t>22.05.19 (23:59)</a:t>
            </a:r>
          </a:p>
          <a:p>
            <a:pPr lvl="1" eaLnBrk="1">
              <a:lnSpc>
                <a:spcPct val="150000"/>
              </a:lnSpc>
              <a:spcBef>
                <a:spcPts val="400"/>
              </a:spcBef>
              <a:buClr>
                <a:srgbClr val="000000"/>
              </a:buClr>
              <a:buSzPct val="100000"/>
              <a:buFont typeface="Arial" charset="0"/>
              <a:buChar char="•"/>
              <a:defRPr/>
            </a:pPr>
            <a:r>
              <a:rPr lang="de-DE" altLang="de-DE" sz="1600" dirty="0">
                <a:solidFill>
                  <a:schemeClr val="tx1"/>
                </a:solidFill>
              </a:rPr>
              <a:t>Lastname_Title_Spr.pdf </a:t>
            </a:r>
          </a:p>
          <a:p>
            <a:pPr eaLnBrk="1">
              <a:lnSpc>
                <a:spcPct val="300000"/>
              </a:lnSpc>
              <a:spcBef>
                <a:spcPts val="400"/>
              </a:spcBef>
              <a:buClr>
                <a:srgbClr val="000000"/>
              </a:buClr>
              <a:buSzPct val="100000"/>
              <a:buFont typeface="Arial" charset="0"/>
              <a:buChar char="•"/>
              <a:defRPr/>
            </a:pPr>
            <a:r>
              <a:rPr lang="de-DE" altLang="de-DE" sz="1600" dirty="0">
                <a:solidFill>
                  <a:schemeClr val="tx1"/>
                </a:solidFill>
              </a:rPr>
              <a:t>Paper abstract &amp; outline &amp; lead paper submission: </a:t>
            </a:r>
            <a:r>
              <a:rPr lang="de-DE" altLang="de-DE" sz="1600" b="1" dirty="0">
                <a:solidFill>
                  <a:schemeClr val="tx1"/>
                </a:solidFill>
              </a:rPr>
              <a:t>Sun 09.06.19 (23:59) </a:t>
            </a:r>
          </a:p>
          <a:p>
            <a:pPr lvl="1" eaLnBrk="1">
              <a:spcBef>
                <a:spcPts val="400"/>
              </a:spcBef>
              <a:buClr>
                <a:srgbClr val="000000"/>
              </a:buClr>
              <a:buSzPct val="100000"/>
              <a:buFont typeface="Arial" charset="0"/>
              <a:buChar char="•"/>
              <a:defRPr/>
            </a:pPr>
            <a:r>
              <a:rPr lang="de-DE" altLang="de-DE" sz="1600" dirty="0">
                <a:solidFill>
                  <a:schemeClr val="tx1"/>
                </a:solidFill>
              </a:rPr>
              <a:t>Lastname_Title_Ou.zip</a:t>
            </a:r>
          </a:p>
          <a:p>
            <a:pPr eaLnBrk="1">
              <a:lnSpc>
                <a:spcPct val="300000"/>
              </a:lnSpc>
              <a:spcBef>
                <a:spcPts val="400"/>
              </a:spcBef>
              <a:buClr>
                <a:srgbClr val="000000"/>
              </a:buClr>
              <a:buSzPct val="100000"/>
              <a:buFont typeface="Arial" charset="0"/>
              <a:buChar char="•"/>
              <a:defRPr/>
            </a:pPr>
            <a:r>
              <a:rPr lang="de-DE" altLang="de-DE" sz="1600" dirty="0">
                <a:solidFill>
                  <a:schemeClr val="tx1"/>
                </a:solidFill>
              </a:rPr>
              <a:t>Presentation submission: </a:t>
            </a:r>
            <a:r>
              <a:rPr lang="de-DE" altLang="de-DE" sz="1600" b="1" dirty="0">
                <a:solidFill>
                  <a:schemeClr val="tx1"/>
                </a:solidFill>
              </a:rPr>
              <a:t>Sun 21.07.19 (23:59)</a:t>
            </a:r>
          </a:p>
          <a:p>
            <a:pPr lvl="1" eaLnBrk="1">
              <a:spcBef>
                <a:spcPts val="400"/>
              </a:spcBef>
              <a:buClr>
                <a:srgbClr val="000000"/>
              </a:buClr>
              <a:buSzPct val="100000"/>
              <a:buFont typeface="Arial" charset="0"/>
              <a:buChar char="•"/>
              <a:defRPr/>
            </a:pPr>
            <a:r>
              <a:rPr lang="de-DE" altLang="de-DE" sz="1600" dirty="0">
                <a:solidFill>
                  <a:schemeClr val="tx1"/>
                </a:solidFill>
              </a:rPr>
              <a:t>Lastname_Title_Pr.pdf</a:t>
            </a:r>
          </a:p>
          <a:p>
            <a:pPr eaLnBrk="1">
              <a:lnSpc>
                <a:spcPct val="300000"/>
              </a:lnSpc>
              <a:spcBef>
                <a:spcPts val="400"/>
              </a:spcBef>
              <a:buClr>
                <a:srgbClr val="000000"/>
              </a:buClr>
              <a:buSzPct val="100000"/>
              <a:buFont typeface="Arial" charset="0"/>
              <a:buChar char="•"/>
              <a:defRPr/>
            </a:pPr>
            <a:r>
              <a:rPr lang="de-DE" altLang="de-DE" sz="1600" dirty="0">
                <a:solidFill>
                  <a:schemeClr val="tx1"/>
                </a:solidFill>
              </a:rPr>
              <a:t>Paper Submission: </a:t>
            </a:r>
            <a:r>
              <a:rPr lang="de-DE" altLang="de-DE" sz="1600" b="1" dirty="0">
                <a:solidFill>
                  <a:schemeClr val="tx1"/>
                </a:solidFill>
              </a:rPr>
              <a:t>Sun 28.07.19 (23:59)</a:t>
            </a:r>
          </a:p>
          <a:p>
            <a:pPr lvl="1" eaLnBrk="1">
              <a:spcBef>
                <a:spcPts val="400"/>
              </a:spcBef>
              <a:buClr>
                <a:srgbClr val="000000"/>
              </a:buClr>
              <a:buSzPct val="100000"/>
              <a:buFont typeface="Arial" charset="0"/>
              <a:buChar char="•"/>
              <a:defRPr/>
            </a:pPr>
            <a:r>
              <a:rPr lang="de-DE" altLang="de-DE" sz="1600" dirty="0">
                <a:solidFill>
                  <a:schemeClr val="tx1"/>
                </a:solidFill>
              </a:rPr>
              <a:t>Lastname_Title_Pa.pdf</a:t>
            </a:r>
          </a:p>
          <a:p>
            <a:pPr lvl="1" eaLnBrk="1">
              <a:lnSpc>
                <a:spcPct val="150000"/>
              </a:lnSpc>
              <a:spcBef>
                <a:spcPts val="400"/>
              </a:spcBef>
              <a:buClr>
                <a:srgbClr val="000000"/>
              </a:buClr>
              <a:buSzPct val="100000"/>
              <a:defRPr/>
            </a:pPr>
            <a:endParaRPr lang="de-DE" altLang="de-DE" sz="1600" dirty="0">
              <a:solidFill>
                <a:schemeClr val="tx1"/>
              </a:solidFill>
            </a:endParaRPr>
          </a:p>
          <a:p>
            <a:pPr lvl="1" eaLnBrk="1">
              <a:lnSpc>
                <a:spcPct val="150000"/>
              </a:lnSpc>
              <a:spcBef>
                <a:spcPts val="400"/>
              </a:spcBef>
              <a:buSzPct val="100000"/>
              <a:defRPr/>
            </a:pPr>
            <a:endParaRPr lang="de-DE" altLang="de-DE" sz="16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a:extLst>
              <a:ext uri="{FF2B5EF4-FFF2-40B4-BE49-F238E27FC236}">
                <a16:creationId xmlns:a16="http://schemas.microsoft.com/office/drawing/2014/main" id="{FA3FB83C-135B-4BDA-A1C1-769B5F0B431F}"/>
              </a:ext>
            </a:extLst>
          </p:cNvPr>
          <p:cNvSpPr>
            <a:spLocks noChangeArrowheads="1"/>
          </p:cNvSpPr>
          <p:nvPr/>
        </p:nvSpPr>
        <p:spPr bwMode="auto">
          <a:xfrm>
            <a:off x="8307388" y="6538913"/>
            <a:ext cx="606425"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46800" tIns="46800" rIns="46800" bIns="46800">
            <a:spAutoFit/>
          </a:bodyPr>
          <a:lstStyle>
            <a:lvl1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1pPr>
            <a:lvl2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2pPr>
            <a:lvl3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3pPr>
            <a:lvl4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4pPr>
            <a:lvl5pPr>
              <a:lnSpc>
                <a:spcPct val="150000"/>
              </a:lnSpc>
              <a:spcBef>
                <a:spcPts val="4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cs typeface="Euphemia UCAS" charset="0"/>
              </a:defRPr>
            </a:lvl9pPr>
          </a:lstStyle>
          <a:p>
            <a:pPr algn="r" eaLnBrk="1">
              <a:lnSpc>
                <a:spcPct val="100000"/>
              </a:lnSpc>
              <a:buClrTx/>
              <a:buFontTx/>
              <a:buNone/>
            </a:pPr>
            <a:fld id="{DBE6D504-B508-4758-8236-EF3BFE1EFED4}" type="slidenum">
              <a:rPr lang="de-DE" altLang="de-DE" sz="800">
                <a:solidFill>
                  <a:srgbClr val="808080"/>
                </a:solidFill>
                <a:latin typeface="Arial" panose="020B0604020202020204" pitchFamily="34" charset="0"/>
                <a:cs typeface="Arial" panose="020B0604020202020204" pitchFamily="34" charset="0"/>
              </a:rPr>
              <a:pPr algn="r" eaLnBrk="1">
                <a:lnSpc>
                  <a:spcPct val="100000"/>
                </a:lnSpc>
                <a:buClrTx/>
                <a:buFontTx/>
                <a:buNone/>
              </a:pPr>
              <a:t>9</a:t>
            </a:fld>
            <a:endParaRPr lang="de-DE" altLang="de-DE" sz="800">
              <a:solidFill>
                <a:srgbClr val="808080"/>
              </a:solidFill>
              <a:latin typeface="Arial" panose="020B0604020202020204" pitchFamily="34" charset="0"/>
              <a:cs typeface="Arial" panose="020B0604020202020204" pitchFamily="34" charset="0"/>
            </a:endParaRPr>
          </a:p>
        </p:txBody>
      </p:sp>
      <p:sp>
        <p:nvSpPr>
          <p:cNvPr id="11267" name="Text Box 2">
            <a:extLst>
              <a:ext uri="{FF2B5EF4-FFF2-40B4-BE49-F238E27FC236}">
                <a16:creationId xmlns:a16="http://schemas.microsoft.com/office/drawing/2014/main" id="{9645C2AA-69A7-475D-8753-1B7CE7741313}"/>
              </a:ext>
            </a:extLst>
          </p:cNvPr>
          <p:cNvSpPr txBox="1">
            <a:spLocks noChangeArrowheads="1"/>
          </p:cNvSpPr>
          <p:nvPr/>
        </p:nvSpPr>
        <p:spPr bwMode="auto">
          <a:xfrm>
            <a:off x="457200" y="171450"/>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45720" rIns="45720" anchor="ctr"/>
          <a:lstStyle>
            <a:lvl1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1pPr>
            <a:lvl2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2pPr>
            <a:lvl3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3pPr>
            <a:lvl4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4pPr>
            <a:lvl5pPr>
              <a:lnSpc>
                <a:spcPct val="150000"/>
              </a:lnSpc>
              <a:spcBef>
                <a:spcPts val="4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5pPr>
            <a:lvl6pPr marL="25146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6pPr>
            <a:lvl7pPr marL="29718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7pPr>
            <a:lvl8pPr marL="34290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8pPr>
            <a:lvl9pPr marL="3886200" indent="-228600" defTabSz="449263" eaLnBrk="0" fontAlgn="base" hangingPunct="0">
              <a:lnSpc>
                <a:spcPct val="150000"/>
              </a:lnSpc>
              <a:spcBef>
                <a:spcPts val="4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333333"/>
                </a:solidFill>
                <a:latin typeface="Euphemia UCAS" charset="0"/>
                <a:ea typeface="Euphemia UCAS" charset="0"/>
                <a:cs typeface="Euphemia UCAS" charset="0"/>
              </a:defRPr>
            </a:lvl9pPr>
          </a:lstStyle>
          <a:p>
            <a:pPr eaLnBrk="1">
              <a:lnSpc>
                <a:spcPct val="100000"/>
              </a:lnSpc>
              <a:spcBef>
                <a:spcPct val="0"/>
              </a:spcBef>
              <a:buClrTx/>
              <a:buFontTx/>
              <a:buNone/>
              <a:defRPr/>
            </a:pPr>
            <a:r>
              <a:rPr lang="de-DE" altLang="de-DE" sz="3600">
                <a:solidFill>
                  <a:srgbClr val="606060"/>
                </a:solidFill>
                <a:latin typeface="Helvetica Neue" charset="0"/>
                <a:ea typeface="Helvetica Neue" charset="0"/>
                <a:cs typeface="Helvetica Neue" charset="0"/>
              </a:rPr>
              <a:t>Dates</a:t>
            </a:r>
          </a:p>
        </p:txBody>
      </p:sp>
      <p:sp>
        <p:nvSpPr>
          <p:cNvPr id="11268" name="Text Box 3">
            <a:extLst>
              <a:ext uri="{FF2B5EF4-FFF2-40B4-BE49-F238E27FC236}">
                <a16:creationId xmlns:a16="http://schemas.microsoft.com/office/drawing/2014/main" id="{86E00899-6315-44A0-9F4A-73C84CE13F76}"/>
              </a:ext>
            </a:extLst>
          </p:cNvPr>
          <p:cNvSpPr txBox="1">
            <a:spLocks noChangeArrowheads="1"/>
          </p:cNvSpPr>
          <p:nvPr/>
        </p:nvSpPr>
        <p:spPr bwMode="auto">
          <a:xfrm>
            <a:off x="457200" y="1268413"/>
            <a:ext cx="8229600" cy="485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lvl1pPr marL="341313" indent="-341313" eaLnBrk="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1pPr>
            <a:lvl2pPr marL="773113" indent="-315913" eaLnBrk="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2pPr>
            <a:lvl3pPr eaLnBrk="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3pPr>
            <a:lvl4pPr eaLnBrk="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4pPr>
            <a:lvl5pPr eaLnBrk="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5pPr>
            <a:lvl6pPr marL="2514600" indent="-228600" algn="r"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6pPr>
            <a:lvl7pPr marL="2971800" indent="-228600" algn="r"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7pPr>
            <a:lvl8pPr marL="3429000" indent="-228600" algn="r"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8pPr>
            <a:lvl9pPr marL="3886200" indent="-228600" algn="r"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1400">
                <a:solidFill>
                  <a:schemeClr val="bg1"/>
                </a:solidFill>
                <a:latin typeface="Euphemia UCAS" charset="0"/>
                <a:ea typeface="Euphemia UCAS" charset="0"/>
                <a:cs typeface="Euphemia UCAS" charset="0"/>
              </a:defRPr>
            </a:lvl9pPr>
          </a:lstStyle>
          <a:p>
            <a:pPr eaLnBrk="1">
              <a:lnSpc>
                <a:spcPct val="150000"/>
              </a:lnSpc>
              <a:spcBef>
                <a:spcPts val="400"/>
              </a:spcBef>
              <a:buClr>
                <a:srgbClr val="000000"/>
              </a:buClr>
              <a:buSzPct val="100000"/>
              <a:buFont typeface="Arial" charset="0"/>
              <a:buChar char="•"/>
              <a:defRPr/>
            </a:pPr>
            <a:r>
              <a:rPr lang="de-DE" altLang="de-DE" sz="2000" dirty="0">
                <a:solidFill>
                  <a:schemeClr val="tx1"/>
                </a:solidFill>
              </a:rPr>
              <a:t>Short presentations: </a:t>
            </a:r>
          </a:p>
          <a:p>
            <a:pPr lvl="1" eaLnBrk="1">
              <a:lnSpc>
                <a:spcPct val="150000"/>
              </a:lnSpc>
              <a:spcBef>
                <a:spcPts val="400"/>
              </a:spcBef>
              <a:buClr>
                <a:srgbClr val="000000"/>
              </a:buClr>
              <a:buSzPct val="100000"/>
              <a:buFont typeface="Arial" charset="0"/>
              <a:buChar char="•"/>
              <a:defRPr/>
            </a:pPr>
            <a:r>
              <a:rPr lang="de-DE" altLang="de-DE" sz="2000" dirty="0">
                <a:solidFill>
                  <a:schemeClr val="tx1"/>
                </a:solidFill>
              </a:rPr>
              <a:t>Thursday, </a:t>
            </a:r>
            <a:r>
              <a:rPr lang="de-DE" altLang="de-DE" sz="2000" b="1" dirty="0">
                <a:solidFill>
                  <a:schemeClr val="tx1"/>
                </a:solidFill>
              </a:rPr>
              <a:t>23.05.2019 (10:00 - 12:00),</a:t>
            </a:r>
            <a:r>
              <a:rPr lang="de-DE" altLang="de-DE" sz="2000" b="1" dirty="0">
                <a:solidFill>
                  <a:srgbClr val="FF0000"/>
                </a:solidFill>
              </a:rPr>
              <a:t> </a:t>
            </a:r>
            <a:r>
              <a:rPr lang="de-DE" altLang="de-DE" sz="2000" dirty="0">
                <a:solidFill>
                  <a:schemeClr val="tx1"/>
                </a:solidFill>
              </a:rPr>
              <a:t>Frauenlobstr. 7a, room 357</a:t>
            </a:r>
          </a:p>
          <a:p>
            <a:pPr marL="3657600" lvl="8" indent="0" algn="l" eaLnBrk="1">
              <a:lnSpc>
                <a:spcPct val="150000"/>
              </a:lnSpc>
              <a:spcBef>
                <a:spcPts val="400"/>
              </a:spcBef>
              <a:defRPr/>
            </a:pPr>
            <a:endParaRPr lang="de-DE" altLang="de-DE" sz="2000" b="1" dirty="0">
              <a:solidFill>
                <a:schemeClr val="tx1"/>
              </a:solidFill>
            </a:endParaRPr>
          </a:p>
          <a:p>
            <a:pPr eaLnBrk="1">
              <a:lnSpc>
                <a:spcPct val="150000"/>
              </a:lnSpc>
              <a:spcBef>
                <a:spcPts val="400"/>
              </a:spcBef>
              <a:buClr>
                <a:srgbClr val="000000"/>
              </a:buClr>
              <a:buSzPct val="100000"/>
              <a:buFont typeface="Arial" charset="0"/>
              <a:buChar char="•"/>
              <a:defRPr/>
            </a:pPr>
            <a:r>
              <a:rPr lang="de-DE" altLang="de-DE" sz="2000" dirty="0" err="1">
                <a:solidFill>
                  <a:schemeClr val="tx1"/>
                </a:solidFill>
              </a:rPr>
              <a:t>Presentation</a:t>
            </a:r>
            <a:r>
              <a:rPr lang="de-DE" altLang="de-DE" sz="2000" dirty="0">
                <a:solidFill>
                  <a:schemeClr val="tx1"/>
                </a:solidFill>
              </a:rPr>
              <a:t> </a:t>
            </a:r>
            <a:r>
              <a:rPr lang="de-DE" altLang="de-DE" sz="2000" dirty="0" err="1">
                <a:solidFill>
                  <a:schemeClr val="tx1"/>
                </a:solidFill>
              </a:rPr>
              <a:t>sessions</a:t>
            </a:r>
            <a:r>
              <a:rPr lang="de-DE" altLang="de-DE" sz="2000" dirty="0">
                <a:solidFill>
                  <a:schemeClr val="tx1"/>
                </a:solidFill>
              </a:rPr>
              <a:t>:</a:t>
            </a:r>
          </a:p>
          <a:p>
            <a:pPr lvl="1" eaLnBrk="1">
              <a:lnSpc>
                <a:spcPct val="150000"/>
              </a:lnSpc>
              <a:spcBef>
                <a:spcPts val="400"/>
              </a:spcBef>
              <a:buClr>
                <a:srgbClr val="000000"/>
              </a:buClr>
              <a:buSzPct val="100000"/>
              <a:buFont typeface="Arial" charset="0"/>
              <a:buChar char="•"/>
              <a:defRPr/>
            </a:pPr>
            <a:r>
              <a:rPr lang="de-DE" altLang="de-DE" sz="2000" dirty="0">
                <a:solidFill>
                  <a:schemeClr val="tx1"/>
                </a:solidFill>
              </a:rPr>
              <a:t>Tuesday, </a:t>
            </a:r>
            <a:r>
              <a:rPr lang="de-DE" altLang="de-DE" sz="2000" b="1" dirty="0">
                <a:solidFill>
                  <a:schemeClr val="tx1"/>
                </a:solidFill>
              </a:rPr>
              <a:t>16.07.2019 (12:00 - 17:00), </a:t>
            </a:r>
            <a:r>
              <a:rPr lang="de-DE" altLang="de-DE" sz="2000" dirty="0">
                <a:solidFill>
                  <a:schemeClr val="tx1"/>
                </a:solidFill>
              </a:rPr>
              <a:t>Frauenlobstr. 7a, room 357</a:t>
            </a:r>
            <a:endParaRPr lang="de-DE" altLang="de-DE" sz="2000" dirty="0">
              <a:solidFill>
                <a:srgbClr val="FF0000"/>
              </a:solidFill>
            </a:endParaRPr>
          </a:p>
          <a:p>
            <a:pPr lvl="1" eaLnBrk="1">
              <a:lnSpc>
                <a:spcPct val="150000"/>
              </a:lnSpc>
              <a:spcBef>
                <a:spcPts val="400"/>
              </a:spcBef>
              <a:buClr>
                <a:srgbClr val="000000"/>
              </a:buClr>
              <a:buSzPct val="100000"/>
              <a:buFont typeface="Arial" charset="0"/>
              <a:buChar char="•"/>
              <a:defRPr/>
            </a:pPr>
            <a:r>
              <a:rPr lang="de-DE" altLang="de-DE" sz="2000" dirty="0">
                <a:solidFill>
                  <a:schemeClr val="tx1"/>
                </a:solidFill>
              </a:rPr>
              <a:t>Thursday, </a:t>
            </a:r>
            <a:r>
              <a:rPr lang="de-DE" altLang="de-DE" sz="2000" b="1" dirty="0">
                <a:solidFill>
                  <a:schemeClr val="tx1"/>
                </a:solidFill>
              </a:rPr>
              <a:t>18.07.2019 (12:00 - 18:00), </a:t>
            </a:r>
            <a:r>
              <a:rPr lang="de-DE" altLang="de-DE" sz="2000" dirty="0">
                <a:solidFill>
                  <a:schemeClr val="tx1"/>
                </a:solidFill>
              </a:rPr>
              <a:t>Frauenlobstr. 7a, room 357</a:t>
            </a:r>
          </a:p>
          <a:p>
            <a:pPr marL="457200" lvl="1" indent="0" eaLnBrk="1">
              <a:lnSpc>
                <a:spcPct val="150000"/>
              </a:lnSpc>
              <a:spcBef>
                <a:spcPts val="400"/>
              </a:spcBef>
              <a:buClr>
                <a:srgbClr val="000000"/>
              </a:buClr>
              <a:buSzPct val="100000"/>
              <a:defRPr/>
            </a:pPr>
            <a:endParaRPr lang="de-DE" altLang="de-DE" sz="2000" dirty="0">
              <a:solidFill>
                <a:srgbClr val="FF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a:ea typeface="Helvetica Neue"/>
        <a:cs typeface="Helvetica Neue"/>
      </a:majorFont>
      <a:minorFont>
        <a:latin typeface="Euphemia UCAS"/>
        <a:ea typeface="Euphemia UCAS"/>
        <a:cs typeface="Euphemia UCA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400" b="0" i="0" u="none" strike="noStrike" cap="none" normalizeH="0" baseline="0" smtClean="0">
            <a:ln>
              <a:noFill/>
            </a:ln>
            <a:solidFill>
              <a:schemeClr val="bg1"/>
            </a:solidFill>
            <a:effectLst/>
            <a:latin typeface="Euphemia UCA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449263" rtl="0" eaLnBrk="1"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400" b="0" i="0" u="none" strike="noStrike" cap="none" normalizeH="0" baseline="0" smtClean="0">
            <a:ln>
              <a:noFill/>
            </a:ln>
            <a:solidFill>
              <a:schemeClr val="bg1"/>
            </a:solidFill>
            <a:effectLst/>
            <a:latin typeface="Euphemia UCA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2317</Words>
  <Application>Microsoft Macintosh PowerPoint</Application>
  <PresentationFormat>On-screen Show (4:3)</PresentationFormat>
  <Paragraphs>407</Paragraphs>
  <Slides>39</Slides>
  <Notes>38</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Euphemia UCAS</vt:lpstr>
      <vt:lpstr>Helvetica Neue</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Ein Microsoft Office-Anwender</dc:creator>
  <cp:lastModifiedBy>Microsoft Office User</cp:lastModifiedBy>
  <cp:revision>69</cp:revision>
  <cp:lastPrinted>1601-01-01T00:00:00Z</cp:lastPrinted>
  <dcterms:created xsi:type="dcterms:W3CDTF">2017-04-27T10:02:37Z</dcterms:created>
  <dcterms:modified xsi:type="dcterms:W3CDTF">2019-05-06T06:46:28Z</dcterms:modified>
</cp:coreProperties>
</file>